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sldIdLst>
    <p:sldId id="256" r:id="rId2"/>
    <p:sldId id="257" r:id="rId3"/>
    <p:sldId id="316" r:id="rId4"/>
    <p:sldId id="314" r:id="rId5"/>
    <p:sldId id="315" r:id="rId6"/>
    <p:sldId id="317" r:id="rId7"/>
    <p:sldId id="260" r:id="rId8"/>
    <p:sldId id="284" r:id="rId9"/>
    <p:sldId id="269" r:id="rId10"/>
    <p:sldId id="313" r:id="rId11"/>
    <p:sldId id="287" r:id="rId12"/>
    <p:sldId id="304" r:id="rId13"/>
    <p:sldId id="303" r:id="rId14"/>
    <p:sldId id="291" r:id="rId15"/>
    <p:sldId id="262" r:id="rId16"/>
    <p:sldId id="281" r:id="rId17"/>
    <p:sldId id="266" r:id="rId18"/>
    <p:sldId id="294" r:id="rId19"/>
    <p:sldId id="295" r:id="rId20"/>
    <p:sldId id="296" r:id="rId21"/>
    <p:sldId id="300"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C2E4DD0-B11E-48C4-AB1C-3870BCB1C99A}">
          <p14:sldIdLst>
            <p14:sldId id="256"/>
          </p14:sldIdLst>
        </p14:section>
        <p14:section name="ミッション概要" id="{3C147F7B-83C8-4D57-807F-A3101C81649C}">
          <p14:sldIdLst>
            <p14:sldId id="257"/>
            <p14:sldId id="316"/>
            <p14:sldId id="314"/>
            <p14:sldId id="315"/>
            <p14:sldId id="317"/>
            <p14:sldId id="260"/>
            <p14:sldId id="284"/>
            <p14:sldId id="269"/>
            <p14:sldId id="313"/>
          </p14:sldIdLst>
        </p14:section>
        <p14:section name="物品" id="{B1386C8F-F010-4ED7-B50F-EDA71B12D9A3}">
          <p14:sldIdLst>
            <p14:sldId id="287"/>
            <p14:sldId id="304"/>
            <p14:sldId id="303"/>
            <p14:sldId id="291"/>
          </p14:sldIdLst>
        </p14:section>
        <p14:section name="シナリオ" id="{615EAE93-D316-4830-BC43-CAD91287360B}">
          <p14:sldIdLst>
            <p14:sldId id="262"/>
            <p14:sldId id="281"/>
            <p14:sldId id="266"/>
          </p14:sldIdLst>
        </p14:section>
        <p14:section name="運用準備" id="{FE9E1467-ECBD-416B-AF06-D942BEFA3174}">
          <p14:sldIdLst>
            <p14:sldId id="294"/>
            <p14:sldId id="295"/>
            <p14:sldId id="296"/>
            <p14:sldId id="30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F862A-CB9D-440F-81FB-7E65B52AF5F6}" type="datetimeFigureOut">
              <a:rPr kumimoji="1" lang="ja-JP" altLang="en-US" smtClean="0"/>
              <a:t>2024/1/23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DF0FB-256A-4C74-A112-5AE762F1B0BC}" type="slidenum">
              <a:rPr kumimoji="1" lang="ja-JP" altLang="en-US" smtClean="0"/>
              <a:t>‹#›</a:t>
            </a:fld>
            <a:endParaRPr kumimoji="1" lang="ja-JP" altLang="en-US"/>
          </a:p>
        </p:txBody>
      </p:sp>
    </p:spTree>
    <p:extLst>
      <p:ext uri="{BB962C8B-B14F-4D97-AF65-F5344CB8AC3E}">
        <p14:creationId xmlns:p14="http://schemas.microsoft.com/office/powerpoint/2010/main" val="27767186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1</a:t>
            </a:fld>
            <a:endParaRPr kumimoji="1" lang="ja-JP" altLang="en-US"/>
          </a:p>
        </p:txBody>
      </p:sp>
    </p:spTree>
    <p:extLst>
      <p:ext uri="{BB962C8B-B14F-4D97-AF65-F5344CB8AC3E}">
        <p14:creationId xmlns:p14="http://schemas.microsoft.com/office/powerpoint/2010/main" val="2237157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14</a:t>
            </a:fld>
            <a:endParaRPr kumimoji="1" lang="ja-JP" altLang="en-US"/>
          </a:p>
        </p:txBody>
      </p:sp>
    </p:spTree>
    <p:extLst>
      <p:ext uri="{BB962C8B-B14F-4D97-AF65-F5344CB8AC3E}">
        <p14:creationId xmlns:p14="http://schemas.microsoft.com/office/powerpoint/2010/main" val="244253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2</a:t>
            </a:fld>
            <a:endParaRPr kumimoji="1" lang="ja-JP" altLang="en-US"/>
          </a:p>
        </p:txBody>
      </p:sp>
    </p:spTree>
    <p:extLst>
      <p:ext uri="{BB962C8B-B14F-4D97-AF65-F5344CB8AC3E}">
        <p14:creationId xmlns:p14="http://schemas.microsoft.com/office/powerpoint/2010/main" val="5688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3</a:t>
            </a:fld>
            <a:endParaRPr kumimoji="1" lang="ja-JP" altLang="en-US"/>
          </a:p>
        </p:txBody>
      </p:sp>
    </p:spTree>
    <p:extLst>
      <p:ext uri="{BB962C8B-B14F-4D97-AF65-F5344CB8AC3E}">
        <p14:creationId xmlns:p14="http://schemas.microsoft.com/office/powerpoint/2010/main" val="3558229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4</a:t>
            </a:fld>
            <a:endParaRPr kumimoji="1" lang="ja-JP" altLang="en-US"/>
          </a:p>
        </p:txBody>
      </p:sp>
    </p:spTree>
    <p:extLst>
      <p:ext uri="{BB962C8B-B14F-4D97-AF65-F5344CB8AC3E}">
        <p14:creationId xmlns:p14="http://schemas.microsoft.com/office/powerpoint/2010/main" val="3715115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5</a:t>
            </a:fld>
            <a:endParaRPr kumimoji="1" lang="ja-JP" altLang="en-US"/>
          </a:p>
        </p:txBody>
      </p:sp>
    </p:spTree>
    <p:extLst>
      <p:ext uri="{BB962C8B-B14F-4D97-AF65-F5344CB8AC3E}">
        <p14:creationId xmlns:p14="http://schemas.microsoft.com/office/powerpoint/2010/main" val="454466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10</a:t>
            </a:fld>
            <a:endParaRPr kumimoji="1" lang="ja-JP" altLang="en-US"/>
          </a:p>
        </p:txBody>
      </p:sp>
    </p:spTree>
    <p:extLst>
      <p:ext uri="{BB962C8B-B14F-4D97-AF65-F5344CB8AC3E}">
        <p14:creationId xmlns:p14="http://schemas.microsoft.com/office/powerpoint/2010/main" val="2507777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11</a:t>
            </a:fld>
            <a:endParaRPr kumimoji="1" lang="ja-JP" altLang="en-US"/>
          </a:p>
        </p:txBody>
      </p:sp>
    </p:spTree>
    <p:extLst>
      <p:ext uri="{BB962C8B-B14F-4D97-AF65-F5344CB8AC3E}">
        <p14:creationId xmlns:p14="http://schemas.microsoft.com/office/powerpoint/2010/main" val="2085746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12</a:t>
            </a:fld>
            <a:endParaRPr kumimoji="1" lang="ja-JP" altLang="en-US"/>
          </a:p>
        </p:txBody>
      </p:sp>
    </p:spTree>
    <p:extLst>
      <p:ext uri="{BB962C8B-B14F-4D97-AF65-F5344CB8AC3E}">
        <p14:creationId xmlns:p14="http://schemas.microsoft.com/office/powerpoint/2010/main" val="3476784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F5DF0FB-256A-4C74-A112-5AE762F1B0BC}" type="slidenum">
              <a:rPr kumimoji="1" lang="ja-JP" altLang="en-US" smtClean="0"/>
              <a:t>13</a:t>
            </a:fld>
            <a:endParaRPr kumimoji="1" lang="ja-JP" altLang="en-US"/>
          </a:p>
        </p:txBody>
      </p:sp>
    </p:spTree>
    <p:extLst>
      <p:ext uri="{BB962C8B-B14F-4D97-AF65-F5344CB8AC3E}">
        <p14:creationId xmlns:p14="http://schemas.microsoft.com/office/powerpoint/2010/main" val="2756829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DF9E3D-EB41-39EA-F746-202F18A225E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3C78AF4-2BDE-2E34-82F9-56B11CA8E6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4CFE444-5159-CA1C-5EB3-780089173637}"/>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5EECB2D0-BEBA-3727-5B37-21367A432D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8DA30B-0372-7CA4-2371-E5D212C3DDD7}"/>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3023788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FFC7CA-B0EE-8A2C-6CBD-61C8D1839AE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0C115B-C429-DD7A-7992-5A2BAFBB87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26A94BC-B00D-A86F-78D1-8B294845D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640E89D-48F5-7AEC-3915-833ECE1830D7}"/>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6" name="フッター プレースホルダー 5">
            <a:extLst>
              <a:ext uri="{FF2B5EF4-FFF2-40B4-BE49-F238E27FC236}">
                <a16:creationId xmlns:a16="http://schemas.microsoft.com/office/drawing/2014/main" id="{6DFB2898-AD08-3F07-B5C4-51317207C1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5A196DC-4837-20BA-6BC6-C538545B8639}"/>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2474604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55DD65-3E3C-C442-A283-22F12C2FE65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8AC3AEE-1237-A270-23B9-ECEFABAF60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8E60DB4-CA75-9585-05EE-62731329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BB9D534-068B-E393-F630-C23A700C1983}"/>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6" name="フッター プレースホルダー 5">
            <a:extLst>
              <a:ext uri="{FF2B5EF4-FFF2-40B4-BE49-F238E27FC236}">
                <a16:creationId xmlns:a16="http://schemas.microsoft.com/office/drawing/2014/main" id="{17DB42C8-F14E-8667-F272-6E1DB49CAA1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7769041-4FBB-4221-46C9-01CFC5AD851F}"/>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493650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BF2471-D6C9-7993-1D73-960A4751DC4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F5CB9D8-4D6E-AB47-07BC-04D6F5290DD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710A6BF-E4DE-04BA-8D5F-4E41F2FEAB44}"/>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EA5658F9-6F9B-5743-D924-BBDD055781A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89F4457-DF75-87B5-16DA-D3233B893B58}"/>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3995932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AE793AF-474A-10B6-C0D9-7BBC71B530F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500B3B5-DF5F-7EDC-DE0D-78E49FA52C3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1DC487-8AF1-D523-CFF4-4FD09D04495B}"/>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A3F1B8BA-C09D-0AAA-8B17-98DBE385D54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8C89AF-F98A-284B-0F35-88FB47E8FDDC}"/>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89634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5AA80-9315-F1B3-1B15-CD45696DD5F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E551BF9-484D-E263-5C8B-753FD4A7799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AF09FB-D2E1-6906-806E-50058ED22046}"/>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3CB23A3F-1355-52A8-02FD-B444EA3DF5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1E3B34-066D-B5E7-8BFE-CDC9D6B3DF3E}"/>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368358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A0DA06-93E2-9ED1-EBCF-FF2D2F7D52C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592017-96AE-1A6E-F45C-DFB4F590CD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1DB9E95-5508-0BF1-569E-7E63CF06F632}"/>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301CDBC5-4A02-8D26-64A9-C0A05F10CA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B03405-DC0B-6875-B30A-4460ABB59F5C}"/>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50051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69C588-C42C-B8BB-741A-C1C644D88C8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B99ACDF-F672-0B4A-56A7-76DCDCD0ABF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92A9658-33B8-106F-ED8C-0333825986C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90203C4-83F1-837B-D9DE-1B5B3F56BB9E}"/>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6" name="フッター プレースホルダー 5">
            <a:extLst>
              <a:ext uri="{FF2B5EF4-FFF2-40B4-BE49-F238E27FC236}">
                <a16:creationId xmlns:a16="http://schemas.microsoft.com/office/drawing/2014/main" id="{B3EAA954-0941-6D1E-4A4B-0C031C6A64F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53A7D7C-1ACC-53E8-774F-FB0DA921CB36}"/>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137921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5F1E82-93E1-7D36-A18F-F62EFE4E3B5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7CBAEB-EC41-2056-3B9F-D811DC5BA9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A0DEE02-85C6-CC56-B5F1-42AE2A9959F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A2A9413-E54B-AAE9-541C-B6F6AFB69F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F948F14-FB63-EBC0-3186-1F14B862549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8BCDD87-15CD-1EB9-D211-1A2D30B1CF78}"/>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8" name="フッター プレースホルダー 7">
            <a:extLst>
              <a:ext uri="{FF2B5EF4-FFF2-40B4-BE49-F238E27FC236}">
                <a16:creationId xmlns:a16="http://schemas.microsoft.com/office/drawing/2014/main" id="{EAF29806-B809-7737-C13B-8864D3E245C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CE497EC-ECDC-60B4-FDB9-C9B416CC8FCF}"/>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2218646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D911CB-516B-75E5-FD14-7CE20AD11E5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D9B1A9B-D00A-85D7-705A-45C70168EF34}"/>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4" name="フッター プレースホルダー 3">
            <a:extLst>
              <a:ext uri="{FF2B5EF4-FFF2-40B4-BE49-F238E27FC236}">
                <a16:creationId xmlns:a16="http://schemas.microsoft.com/office/drawing/2014/main" id="{A78E3703-AB4D-1483-F8BE-970249F84C1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FA4EC29-6E84-C9F3-CB53-87ED97A2387B}"/>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49676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D911CB-516B-75E5-FD14-7CE20AD11E55}"/>
              </a:ext>
            </a:extLst>
          </p:cNvPr>
          <p:cNvSpPr>
            <a:spLocks noGrp="1"/>
          </p:cNvSpPr>
          <p:nvPr>
            <p:ph type="title"/>
          </p:nvPr>
        </p:nvSpPr>
        <p:spPr>
          <a:xfrm>
            <a:off x="838200" y="136525"/>
            <a:ext cx="10515600" cy="897948"/>
          </a:xfr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D9B1A9B-D00A-85D7-705A-45C70168EF34}"/>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4" name="フッター プレースホルダー 3">
            <a:extLst>
              <a:ext uri="{FF2B5EF4-FFF2-40B4-BE49-F238E27FC236}">
                <a16:creationId xmlns:a16="http://schemas.microsoft.com/office/drawing/2014/main" id="{A78E3703-AB4D-1483-F8BE-970249F84C1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FA4EC29-6E84-C9F3-CB53-87ED97A2387B}"/>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3843808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タイトルのみ">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FD9B1A9B-D00A-85D7-705A-45C70168EF34}"/>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4" name="フッター プレースホルダー 3">
            <a:extLst>
              <a:ext uri="{FF2B5EF4-FFF2-40B4-BE49-F238E27FC236}">
                <a16:creationId xmlns:a16="http://schemas.microsoft.com/office/drawing/2014/main" id="{A78E3703-AB4D-1483-F8BE-970249F84C1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FA4EC29-6E84-C9F3-CB53-87ED97A2387B}"/>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pic>
        <p:nvPicPr>
          <p:cNvPr id="6" name="図 5">
            <a:extLst>
              <a:ext uri="{FF2B5EF4-FFF2-40B4-BE49-F238E27FC236}">
                <a16:creationId xmlns:a16="http://schemas.microsoft.com/office/drawing/2014/main" id="{CAD836EB-ECB5-C75D-0F04-F0F58397AB52}"/>
              </a:ext>
            </a:extLst>
          </p:cNvPr>
          <p:cNvPicPr>
            <a:picLocks noChangeAspect="1"/>
          </p:cNvPicPr>
          <p:nvPr userDrawn="1"/>
        </p:nvPicPr>
        <p:blipFill>
          <a:blip r:embed="rId2">
            <a:alphaModFix amt="70000"/>
          </a:blip>
          <a:stretch>
            <a:fillRect/>
          </a:stretch>
        </p:blipFill>
        <p:spPr>
          <a:xfrm>
            <a:off x="720213" y="175260"/>
            <a:ext cx="11064240" cy="6507480"/>
          </a:xfrm>
          <a:prstGeom prst="rect">
            <a:avLst/>
          </a:prstGeom>
        </p:spPr>
      </p:pic>
    </p:spTree>
    <p:extLst>
      <p:ext uri="{BB962C8B-B14F-4D97-AF65-F5344CB8AC3E}">
        <p14:creationId xmlns:p14="http://schemas.microsoft.com/office/powerpoint/2010/main" val="122205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62E6382-6CFE-5294-7A36-E6AFEC30D7EA}"/>
              </a:ext>
            </a:extLst>
          </p:cNvPr>
          <p:cNvSpPr>
            <a:spLocks noGrp="1"/>
          </p:cNvSpPr>
          <p:nvPr>
            <p:ph type="dt" sz="half" idx="10"/>
          </p:nvPr>
        </p:nvSpPr>
        <p:spPr/>
        <p:txBody>
          <a:bodyPr/>
          <a:lstStyle/>
          <a:p>
            <a:fld id="{7051731A-891C-4F8B-BE8C-2503B8D4DE2C}" type="datetimeFigureOut">
              <a:rPr kumimoji="1" lang="ja-JP" altLang="en-US" smtClean="0"/>
              <a:t>2024/1/23</a:t>
            </a:fld>
            <a:endParaRPr kumimoji="1" lang="ja-JP" altLang="en-US"/>
          </a:p>
        </p:txBody>
      </p:sp>
      <p:sp>
        <p:nvSpPr>
          <p:cNvPr id="3" name="フッター プレースホルダー 2">
            <a:extLst>
              <a:ext uri="{FF2B5EF4-FFF2-40B4-BE49-F238E27FC236}">
                <a16:creationId xmlns:a16="http://schemas.microsoft.com/office/drawing/2014/main" id="{D84ABCAA-6CF9-5245-F921-9BA1D0CA314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3235498-5F64-3C11-620D-E34DEADD99D0}"/>
              </a:ext>
            </a:extLst>
          </p:cNvPr>
          <p:cNvSpPr>
            <a:spLocks noGrp="1"/>
          </p:cNvSpPr>
          <p:nvPr>
            <p:ph type="sldNum" sz="quarter" idx="12"/>
          </p:nvPr>
        </p:nvSpPr>
        <p:spPr/>
        <p:txBody>
          <a:body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3210691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4579E4E-4177-14F4-E831-C74ED677AE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979F89-B826-3184-221D-7B9C439F4B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4F2079-153E-CA7B-2B3B-60BB960371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1731A-891C-4F8B-BE8C-2503B8D4DE2C}"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9D945077-0654-A617-4D60-D211A0651D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E64F7C0-F859-4839-1BB0-2703C293B0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8E923-7F35-4D4A-92E3-C74EBAB8C486}" type="slidenum">
              <a:rPr kumimoji="1" lang="ja-JP" altLang="en-US" smtClean="0"/>
              <a:t>‹#›</a:t>
            </a:fld>
            <a:endParaRPr kumimoji="1" lang="ja-JP" altLang="en-US"/>
          </a:p>
        </p:txBody>
      </p:sp>
    </p:spTree>
    <p:extLst>
      <p:ext uri="{BB962C8B-B14F-4D97-AF65-F5344CB8AC3E}">
        <p14:creationId xmlns:p14="http://schemas.microsoft.com/office/powerpoint/2010/main" val="3671581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61"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www.shiseido.co.jp/sw/c/products/SWFG070410.seam?shohin_pl_c_cd=G86101&amp;online_shohin_ctlg_kbn=1" TargetMode="External"/><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FBAD20-0D0C-2E39-CAEE-595545070AAD}"/>
              </a:ext>
            </a:extLst>
          </p:cNvPr>
          <p:cNvSpPr>
            <a:spLocks noGrp="1"/>
          </p:cNvSpPr>
          <p:nvPr>
            <p:ph type="ctrTitle"/>
          </p:nvPr>
        </p:nvSpPr>
        <p:spPr>
          <a:xfrm>
            <a:off x="1524000" y="828479"/>
            <a:ext cx="9144000" cy="2849869"/>
          </a:xfrm>
        </p:spPr>
        <p:txBody>
          <a:bodyPr>
            <a:noAutofit/>
          </a:bodyPr>
          <a:lstStyle/>
          <a:p>
            <a:r>
              <a:rPr lang="ja-JP" altLang="en-US" sz="4000" u="sng" dirty="0">
                <a:solidFill>
                  <a:schemeClr val="bg1">
                    <a:lumMod val="75000"/>
                  </a:schemeClr>
                </a:solidFill>
              </a:rPr>
              <a:t>ミッション名称</a:t>
            </a:r>
            <a:br>
              <a:rPr kumimoji="1" lang="en-US" altLang="ja-JP" sz="4000" u="sng" dirty="0"/>
            </a:br>
            <a:r>
              <a:rPr lang="en-US" altLang="ja-JP" sz="4000" dirty="0"/>
              <a:t>&lt;</a:t>
            </a:r>
            <a:r>
              <a:rPr kumimoji="1" lang="ja-JP" altLang="en-US" sz="4000" dirty="0"/>
              <a:t>ミッション概要及び将来の事業計画</a:t>
            </a:r>
            <a:r>
              <a:rPr kumimoji="1" lang="en-US" altLang="ja-JP" sz="4000" dirty="0"/>
              <a:t>&gt;</a:t>
            </a:r>
            <a:endParaRPr kumimoji="1" lang="ja-JP" altLang="en-US" sz="4000" dirty="0"/>
          </a:p>
        </p:txBody>
      </p:sp>
      <p:sp>
        <p:nvSpPr>
          <p:cNvPr id="3" name="字幕 2">
            <a:extLst>
              <a:ext uri="{FF2B5EF4-FFF2-40B4-BE49-F238E27FC236}">
                <a16:creationId xmlns:a16="http://schemas.microsoft.com/office/drawing/2014/main" id="{7ADF64AC-4D8B-E486-10D7-328A6A36E94B}"/>
              </a:ext>
            </a:extLst>
          </p:cNvPr>
          <p:cNvSpPr>
            <a:spLocks noGrp="1"/>
          </p:cNvSpPr>
          <p:nvPr>
            <p:ph type="subTitle" idx="1"/>
          </p:nvPr>
        </p:nvSpPr>
        <p:spPr>
          <a:xfrm>
            <a:off x="1524000" y="4309619"/>
            <a:ext cx="9144000" cy="1470292"/>
          </a:xfrm>
        </p:spPr>
        <p:txBody>
          <a:bodyPr>
            <a:normAutofit/>
          </a:bodyPr>
          <a:lstStyle/>
          <a:p>
            <a:r>
              <a:rPr lang="ja-JP" altLang="en-US" dirty="0">
                <a:solidFill>
                  <a:schemeClr val="bg1">
                    <a:lumMod val="75000"/>
                  </a:schemeClr>
                </a:solidFill>
              </a:rPr>
              <a:t>貴社名</a:t>
            </a:r>
            <a:endParaRPr kumimoji="1" lang="en-US" altLang="ja-JP" dirty="0">
              <a:solidFill>
                <a:schemeClr val="bg1">
                  <a:lumMod val="75000"/>
                </a:schemeClr>
              </a:solidFill>
            </a:endParaRPr>
          </a:p>
          <a:p>
            <a:r>
              <a:rPr lang="en-US" altLang="ja-JP" dirty="0"/>
              <a:t>Inc73</a:t>
            </a:r>
            <a:endParaRPr kumimoji="1" lang="en-US" altLang="ja-JP" dirty="0"/>
          </a:p>
          <a:p>
            <a:r>
              <a:rPr lang="ja-JP" altLang="en-US" dirty="0"/>
              <a:t>初版：</a:t>
            </a:r>
            <a:r>
              <a:rPr lang="en-US" altLang="ja-JP" dirty="0"/>
              <a:t>2024.</a:t>
            </a:r>
            <a:r>
              <a:rPr lang="ja-JP" altLang="en-US" dirty="0">
                <a:solidFill>
                  <a:schemeClr val="bg1">
                    <a:lumMod val="75000"/>
                  </a:schemeClr>
                </a:solidFill>
              </a:rPr>
              <a:t>〇</a:t>
            </a:r>
            <a:r>
              <a:rPr lang="en-US" altLang="ja-JP" dirty="0">
                <a:solidFill>
                  <a:schemeClr val="bg1">
                    <a:lumMod val="75000"/>
                  </a:schemeClr>
                </a:solidFill>
              </a:rPr>
              <a:t>.</a:t>
            </a:r>
            <a:r>
              <a:rPr lang="ja-JP" altLang="en-US" dirty="0">
                <a:solidFill>
                  <a:schemeClr val="bg1">
                    <a:lumMod val="75000"/>
                  </a:schemeClr>
                </a:solidFill>
              </a:rPr>
              <a:t>〇</a:t>
            </a:r>
            <a:r>
              <a:rPr lang="en-US" altLang="ja-JP" dirty="0">
                <a:solidFill>
                  <a:schemeClr val="bg1">
                    <a:lumMod val="75000"/>
                  </a:schemeClr>
                </a:solidFill>
              </a:rPr>
              <a:t>.</a:t>
            </a:r>
          </a:p>
        </p:txBody>
      </p:sp>
    </p:spTree>
    <p:extLst>
      <p:ext uri="{BB962C8B-B14F-4D97-AF65-F5344CB8AC3E}">
        <p14:creationId xmlns:p14="http://schemas.microsoft.com/office/powerpoint/2010/main" val="1110812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678C574-0797-227E-56F5-3B0E227A8A65}"/>
              </a:ext>
            </a:extLst>
          </p:cNvPr>
          <p:cNvPicPr>
            <a:picLocks noChangeAspect="1"/>
          </p:cNvPicPr>
          <p:nvPr/>
        </p:nvPicPr>
        <p:blipFill rotWithShape="1">
          <a:blip r:embed="rId3" cstate="screen">
            <a:alphaModFix amt="20000"/>
            <a:extLst>
              <a:ext uri="{28A0092B-C50C-407E-A947-70E740481C1C}">
                <a14:useLocalDpi xmlns:a14="http://schemas.microsoft.com/office/drawing/2010/main"/>
              </a:ext>
            </a:extLst>
          </a:blip>
          <a:srcRect/>
          <a:stretch/>
        </p:blipFill>
        <p:spPr>
          <a:xfrm>
            <a:off x="178210" y="1588542"/>
            <a:ext cx="6928269" cy="4323184"/>
          </a:xfrm>
          <a:prstGeom prst="rect">
            <a:avLst/>
          </a:prstGeom>
        </p:spPr>
      </p:pic>
      <p:sp>
        <p:nvSpPr>
          <p:cNvPr id="2" name="タイトル 1">
            <a:extLst>
              <a:ext uri="{FF2B5EF4-FFF2-40B4-BE49-F238E27FC236}">
                <a16:creationId xmlns:a16="http://schemas.microsoft.com/office/drawing/2014/main" id="{EB3B2F1A-73F3-D820-1362-21B5FC363A0E}"/>
              </a:ext>
            </a:extLst>
          </p:cNvPr>
          <p:cNvSpPr>
            <a:spLocks noGrp="1"/>
          </p:cNvSpPr>
          <p:nvPr>
            <p:ph type="title"/>
          </p:nvPr>
        </p:nvSpPr>
        <p:spPr/>
        <p:txBody>
          <a:bodyPr>
            <a:normAutofit/>
          </a:bodyPr>
          <a:lstStyle/>
          <a:p>
            <a:r>
              <a:rPr kumimoji="1" lang="ja-JP" altLang="en-US" u="sng" dirty="0"/>
              <a:t>ミッションコンフィグレーション</a:t>
            </a:r>
          </a:p>
        </p:txBody>
      </p:sp>
      <p:graphicFrame>
        <p:nvGraphicFramePr>
          <p:cNvPr id="54" name="表 54">
            <a:extLst>
              <a:ext uri="{FF2B5EF4-FFF2-40B4-BE49-F238E27FC236}">
                <a16:creationId xmlns:a16="http://schemas.microsoft.com/office/drawing/2014/main" id="{9B01288A-FA9C-6DF5-9A97-AACB40A9486E}"/>
              </a:ext>
            </a:extLst>
          </p:cNvPr>
          <p:cNvGraphicFramePr>
            <a:graphicFrameLocks noGrp="1"/>
          </p:cNvGraphicFramePr>
          <p:nvPr>
            <p:extLst>
              <p:ext uri="{D42A27DB-BD31-4B8C-83A1-F6EECF244321}">
                <p14:modId xmlns:p14="http://schemas.microsoft.com/office/powerpoint/2010/main" val="3489529309"/>
              </p:ext>
            </p:extLst>
          </p:nvPr>
        </p:nvGraphicFramePr>
        <p:xfrm>
          <a:off x="7315200" y="1563395"/>
          <a:ext cx="4754252" cy="4084320"/>
        </p:xfrm>
        <a:graphic>
          <a:graphicData uri="http://schemas.openxmlformats.org/drawingml/2006/table">
            <a:tbl>
              <a:tblPr firstRow="1" bandRow="1">
                <a:tableStyleId>{5C22544A-7EE6-4342-B048-85BDC9FD1C3A}</a:tableStyleId>
              </a:tblPr>
              <a:tblGrid>
                <a:gridCol w="2377126">
                  <a:extLst>
                    <a:ext uri="{9D8B030D-6E8A-4147-A177-3AD203B41FA5}">
                      <a16:colId xmlns:a16="http://schemas.microsoft.com/office/drawing/2014/main" val="767106569"/>
                    </a:ext>
                  </a:extLst>
                </a:gridCol>
                <a:gridCol w="2377126">
                  <a:extLst>
                    <a:ext uri="{9D8B030D-6E8A-4147-A177-3AD203B41FA5}">
                      <a16:colId xmlns:a16="http://schemas.microsoft.com/office/drawing/2014/main" val="3201148572"/>
                    </a:ext>
                  </a:extLst>
                </a:gridCol>
              </a:tblGrid>
              <a:tr h="218491">
                <a:tc gridSpan="2">
                  <a:txBody>
                    <a:bodyPr/>
                    <a:lstStyle/>
                    <a:p>
                      <a:r>
                        <a:rPr kumimoji="1" lang="ja-JP" altLang="en-US" sz="1400" b="0">
                          <a:solidFill>
                            <a:schemeClr val="tx1"/>
                          </a:solidFill>
                        </a:rPr>
                        <a:t>実施場所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20000"/>
                        <a:lumOff val="80000"/>
                      </a:schemeClr>
                    </a:solidFill>
                  </a:tcPr>
                </a:tc>
                <a:tc hMerge="1">
                  <a:txBody>
                    <a:bodyPr/>
                    <a:lstStyle/>
                    <a:p>
                      <a:endParaRPr kumimoji="1" lang="ja-JP" altLang="en-US" b="0">
                        <a:solidFill>
                          <a:schemeClr val="tx1"/>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62138750"/>
                  </a:ext>
                </a:extLst>
              </a:tr>
              <a:tr h="218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a:solidFill>
                            <a:schemeClr val="tx1"/>
                          </a:solidFill>
                        </a:rPr>
                        <a:t>JEM Cabin</a:t>
                      </a:r>
                      <a:endParaRPr kumimoji="1" lang="ja-JP" altLang="en-US" sz="14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en-US" altLang="ja-JP" sz="1400" b="0">
                        <a:solidFill>
                          <a:srgbClr val="FF000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306552521"/>
                  </a:ext>
                </a:extLst>
              </a:tr>
              <a:tr h="218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en-US" altLang="ja-JP" sz="1400" b="0">
                        <a:solidFill>
                          <a:schemeClr val="tx1"/>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3390036"/>
                  </a:ext>
                </a:extLst>
              </a:tr>
              <a:tr h="218491">
                <a:tc gridSpan="2">
                  <a:txBody>
                    <a:bodyPr/>
                    <a:lstStyle/>
                    <a:p>
                      <a:r>
                        <a:rPr kumimoji="1" lang="ja-JP" altLang="en-US" sz="1400" b="0" dirty="0">
                          <a:solidFill>
                            <a:schemeClr val="tx1"/>
                          </a:solidFill>
                        </a:rPr>
                        <a:t>使用物品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20000"/>
                        <a:lumOff val="80000"/>
                      </a:schemeClr>
                    </a:solidFill>
                  </a:tcPr>
                </a:tc>
                <a:tc hMerge="1">
                  <a:txBody>
                    <a:bodyPr/>
                    <a:lstStyle/>
                    <a:p>
                      <a:endParaRPr kumimoji="1" lang="ja-JP" altLang="en-US" b="0">
                        <a:solidFill>
                          <a:schemeClr val="tx1"/>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98841938"/>
                  </a:ext>
                </a:extLst>
              </a:tr>
              <a:tr h="299624">
                <a:tc>
                  <a:txBody>
                    <a:bodyPr/>
                    <a:lstStyle/>
                    <a:p>
                      <a:r>
                        <a:rPr kumimoji="1" lang="en-US" altLang="ja-JP" sz="1400" b="0" dirty="0">
                          <a:solidFill>
                            <a:schemeClr val="bg1">
                              <a:lumMod val="75000"/>
                            </a:schemeClr>
                          </a:solidFill>
                        </a:rPr>
                        <a:t>XF705</a:t>
                      </a:r>
                      <a:r>
                        <a:rPr kumimoji="1" lang="ja-JP" altLang="en-US" sz="1400" b="0" dirty="0">
                          <a:solidFill>
                            <a:schemeClr val="bg1">
                              <a:lumMod val="75000"/>
                            </a:schemeClr>
                          </a:solidFill>
                        </a:rPr>
                        <a:t>、</a:t>
                      </a:r>
                      <a:r>
                        <a:rPr kumimoji="1" lang="en-US" altLang="ja-JP" sz="1400" b="0" dirty="0">
                          <a:solidFill>
                            <a:schemeClr val="bg1">
                              <a:lumMod val="75000"/>
                            </a:schemeClr>
                          </a:solidFill>
                        </a:rPr>
                        <a:t>Still Camera</a:t>
                      </a:r>
                      <a:endParaRPr kumimoji="1" lang="ja-JP" altLang="en-US" sz="1400" b="0" dirty="0">
                        <a:solidFill>
                          <a:schemeClr val="bg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kumimoji="1" lang="ja-JP" altLang="en-US" sz="1400" b="0" dirty="0">
                          <a:solidFill>
                            <a:schemeClr val="bg1">
                              <a:lumMod val="75000"/>
                            </a:schemeClr>
                          </a:solidFill>
                        </a:rPr>
                        <a:t>クルー作業支援</a:t>
                      </a:r>
                      <a:endParaRPr kumimoji="1" lang="en-US" altLang="ja-JP" sz="1400" b="0" dirty="0">
                        <a:solidFill>
                          <a:schemeClr val="bg1">
                            <a:lumMod val="75000"/>
                          </a:schemeClr>
                        </a:solidFill>
                      </a:endParaRPr>
                    </a:p>
                    <a:p>
                      <a:r>
                        <a:rPr kumimoji="1" lang="ja-JP" altLang="en-US" sz="1400" b="0" dirty="0">
                          <a:solidFill>
                            <a:schemeClr val="bg1">
                              <a:lumMod val="75000"/>
                            </a:schemeClr>
                          </a:solidFill>
                        </a:rPr>
                        <a:t>撮影用</a:t>
                      </a:r>
                      <a:endParaRPr kumimoji="1" lang="en-US" altLang="ja-JP" sz="1400" b="0" dirty="0">
                        <a:solidFill>
                          <a:schemeClr val="bg1">
                            <a:lumMod val="75000"/>
                          </a:schemeClr>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72123712"/>
                  </a:ext>
                </a:extLst>
              </a:tr>
              <a:tr h="218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en-US" altLang="ja-JP" sz="1400" b="0" dirty="0">
                        <a:solidFill>
                          <a:schemeClr val="tx1"/>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501554391"/>
                  </a:ext>
                </a:extLst>
              </a:tr>
              <a:tr h="218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400" b="0" dirty="0">
                        <a:solidFill>
                          <a:schemeClr val="tx1"/>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210134568"/>
                  </a:ext>
                </a:extLst>
              </a:tr>
              <a:tr h="218491">
                <a:tc>
                  <a:txBody>
                    <a:bodyPr/>
                    <a:lstStyle/>
                    <a:p>
                      <a:endParaRPr kumimoji="1" lang="ja-JP" altLang="en-US" sz="14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a:solidFill>
                          <a:srgbClr val="FF0000"/>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241973697"/>
                  </a:ext>
                </a:extLst>
              </a:tr>
              <a:tr h="218491">
                <a:tc gridSpan="2">
                  <a:txBody>
                    <a:bodyPr/>
                    <a:lstStyle/>
                    <a:p>
                      <a:r>
                        <a:rPr kumimoji="1" lang="ja-JP" altLang="en-US" sz="1400" b="0">
                          <a:solidFill>
                            <a:schemeClr val="tx1"/>
                          </a:solidFill>
                        </a:rPr>
                        <a:t>備考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tx2">
                        <a:lumMod val="20000"/>
                        <a:lumOff val="80000"/>
                      </a:schemeClr>
                    </a:solidFill>
                  </a:tcPr>
                </a:tc>
                <a:tc hMerge="1">
                  <a:txBody>
                    <a:bodyPr/>
                    <a:lstStyle/>
                    <a:p>
                      <a:endParaRPr kumimoji="1" lang="ja-JP" altLang="en-US" b="0">
                        <a:solidFill>
                          <a:schemeClr val="tx1"/>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429905057"/>
                  </a:ext>
                </a:extLst>
              </a:tr>
              <a:tr h="218491">
                <a:tc gridSpan="2">
                  <a:txBody>
                    <a:bodyPr/>
                    <a:lstStyle/>
                    <a:p>
                      <a:r>
                        <a:rPr kumimoji="1" lang="ja-JP" altLang="en-US" sz="1400" b="0" dirty="0">
                          <a:solidFill>
                            <a:schemeClr val="bg1">
                              <a:lumMod val="75000"/>
                            </a:schemeClr>
                          </a:solidFill>
                        </a:rPr>
                        <a:t>録画の有無確認：</a:t>
                      </a:r>
                      <a:r>
                        <a:rPr kumimoji="1" lang="en-US" altLang="ja-JP" sz="1400" b="0" dirty="0">
                          <a:solidFill>
                            <a:schemeClr val="bg1">
                              <a:lumMod val="75000"/>
                            </a:schemeClr>
                          </a:solidFill>
                        </a:rPr>
                        <a:t>RT</a:t>
                      </a:r>
                      <a:r>
                        <a:rPr kumimoji="1" lang="ja-JP" altLang="en-US" sz="1400" b="0" dirty="0">
                          <a:solidFill>
                            <a:schemeClr val="bg1">
                              <a:lumMod val="75000"/>
                            </a:schemeClr>
                          </a:solidFill>
                        </a:rPr>
                        <a:t>および録画の併用（画質はできるだけきれいな方がいい）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b="0">
                        <a:solidFill>
                          <a:schemeClr val="tx1"/>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195580085"/>
                  </a:ext>
                </a:extLst>
              </a:tr>
              <a:tr h="218491">
                <a:tc gridSpan="2">
                  <a:txBody>
                    <a:bodyPr/>
                    <a:lstStyle/>
                    <a:p>
                      <a:endParaRPr kumimoji="1" lang="ja-JP" altLang="en-US" sz="14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b="0">
                        <a:solidFill>
                          <a:schemeClr val="tx1"/>
                        </a:solidFill>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8465756"/>
                  </a:ext>
                </a:extLst>
              </a:tr>
              <a:tr h="218491">
                <a:tc gridSpan="2">
                  <a:txBody>
                    <a:bodyPr/>
                    <a:lstStyle/>
                    <a:p>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996420147"/>
                  </a:ext>
                </a:extLst>
              </a:tr>
            </a:tbl>
          </a:graphicData>
        </a:graphic>
      </p:graphicFrame>
      <p:pic>
        <p:nvPicPr>
          <p:cNvPr id="18" name="グラフィックス 17" descr="カメラ 単色塗りつぶし">
            <a:extLst>
              <a:ext uri="{FF2B5EF4-FFF2-40B4-BE49-F238E27FC236}">
                <a16:creationId xmlns:a16="http://schemas.microsoft.com/office/drawing/2014/main" id="{206833EC-E295-6371-39E0-A0C0C659018D}"/>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029242" y="3119945"/>
            <a:ext cx="914400" cy="914400"/>
          </a:xfrm>
          <a:prstGeom prst="rect">
            <a:avLst/>
          </a:prstGeom>
        </p:spPr>
      </p:pic>
      <p:sp>
        <p:nvSpPr>
          <p:cNvPr id="20" name="テキスト ボックス 19">
            <a:extLst>
              <a:ext uri="{FF2B5EF4-FFF2-40B4-BE49-F238E27FC236}">
                <a16:creationId xmlns:a16="http://schemas.microsoft.com/office/drawing/2014/main" id="{3CD13E00-24B9-8042-09E0-B09A99989198}"/>
              </a:ext>
            </a:extLst>
          </p:cNvPr>
          <p:cNvSpPr txBox="1"/>
          <p:nvPr/>
        </p:nvSpPr>
        <p:spPr>
          <a:xfrm flipH="1">
            <a:off x="4912077" y="3907387"/>
            <a:ext cx="1148730" cy="253916"/>
          </a:xfrm>
          <a:prstGeom prst="rect">
            <a:avLst/>
          </a:prstGeom>
          <a:noFill/>
        </p:spPr>
        <p:txBody>
          <a:bodyPr wrap="square" rtlCol="0">
            <a:spAutoFit/>
          </a:bodyPr>
          <a:lstStyle/>
          <a:p>
            <a:pPr algn="ctr"/>
            <a:r>
              <a:rPr lang="en-US" altLang="ja-JP" sz="1050"/>
              <a:t>Still Camera</a:t>
            </a:r>
            <a:endParaRPr kumimoji="1" lang="en-US" altLang="ja-JP" sz="1050"/>
          </a:p>
        </p:txBody>
      </p:sp>
      <p:grpSp>
        <p:nvGrpSpPr>
          <p:cNvPr id="6" name="グループ化 5">
            <a:extLst>
              <a:ext uri="{FF2B5EF4-FFF2-40B4-BE49-F238E27FC236}">
                <a16:creationId xmlns:a16="http://schemas.microsoft.com/office/drawing/2014/main" id="{BA6AB179-881B-462C-874E-038ABB9BB9BA}"/>
              </a:ext>
            </a:extLst>
          </p:cNvPr>
          <p:cNvGrpSpPr/>
          <p:nvPr/>
        </p:nvGrpSpPr>
        <p:grpSpPr>
          <a:xfrm>
            <a:off x="5509532" y="2382913"/>
            <a:ext cx="956380" cy="276824"/>
            <a:chOff x="5779800" y="4765631"/>
            <a:chExt cx="956380" cy="276824"/>
          </a:xfrm>
        </p:grpSpPr>
        <p:sp>
          <p:nvSpPr>
            <p:cNvPr id="7" name="正方形/長方形 6">
              <a:extLst>
                <a:ext uri="{FF2B5EF4-FFF2-40B4-BE49-F238E27FC236}">
                  <a16:creationId xmlns:a16="http://schemas.microsoft.com/office/drawing/2014/main" id="{4257C3F3-47DB-0396-64CF-3510F51A813E}"/>
                </a:ext>
              </a:extLst>
            </p:cNvPr>
            <p:cNvSpPr/>
            <p:nvPr/>
          </p:nvSpPr>
          <p:spPr>
            <a:xfrm>
              <a:off x="6668870" y="4766213"/>
              <a:ext cx="67310" cy="108938"/>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26BA8FFB-8E3C-4A07-CB3F-C90780C151D6}"/>
                </a:ext>
              </a:extLst>
            </p:cNvPr>
            <p:cNvSpPr/>
            <p:nvPr/>
          </p:nvSpPr>
          <p:spPr>
            <a:xfrm rot="18449863">
              <a:off x="5999633" y="4564982"/>
              <a:ext cx="45719" cy="485385"/>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A75FB233-D782-9D22-74E8-A4FF66383BCD}"/>
                </a:ext>
              </a:extLst>
            </p:cNvPr>
            <p:cNvSpPr/>
            <p:nvPr/>
          </p:nvSpPr>
          <p:spPr>
            <a:xfrm rot="4081493">
              <a:off x="6416106" y="4659737"/>
              <a:ext cx="45719" cy="485385"/>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3A944261-465D-1F99-2857-0295712691F5}"/>
                </a:ext>
              </a:extLst>
            </p:cNvPr>
            <p:cNvSpPr/>
            <p:nvPr/>
          </p:nvSpPr>
          <p:spPr>
            <a:xfrm>
              <a:off x="6169529" y="4933518"/>
              <a:ext cx="91702" cy="108937"/>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8047C592-DA07-D7A6-092B-E126A23B6A46}"/>
                </a:ext>
              </a:extLst>
            </p:cNvPr>
            <p:cNvSpPr/>
            <p:nvPr/>
          </p:nvSpPr>
          <p:spPr>
            <a:xfrm>
              <a:off x="6604473" y="4765631"/>
              <a:ext cx="91702" cy="108937"/>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pSp>
      <p:grpSp>
        <p:nvGrpSpPr>
          <p:cNvPr id="50" name="グループ化 49">
            <a:extLst>
              <a:ext uri="{FF2B5EF4-FFF2-40B4-BE49-F238E27FC236}">
                <a16:creationId xmlns:a16="http://schemas.microsoft.com/office/drawing/2014/main" id="{88411E41-C45C-D49D-3104-787AE3E4BA5B}"/>
              </a:ext>
            </a:extLst>
          </p:cNvPr>
          <p:cNvGrpSpPr/>
          <p:nvPr/>
        </p:nvGrpSpPr>
        <p:grpSpPr>
          <a:xfrm flipH="1">
            <a:off x="4711143" y="1812629"/>
            <a:ext cx="1349664" cy="1190133"/>
            <a:chOff x="3195316" y="5392637"/>
            <a:chExt cx="1349664" cy="1190133"/>
          </a:xfrm>
        </p:grpSpPr>
        <p:sp>
          <p:nvSpPr>
            <p:cNvPr id="46" name="テキスト ボックス 45">
              <a:extLst>
                <a:ext uri="{FF2B5EF4-FFF2-40B4-BE49-F238E27FC236}">
                  <a16:creationId xmlns:a16="http://schemas.microsoft.com/office/drawing/2014/main" id="{C67F36DB-3FF6-65E6-46C7-845B3960E20A}"/>
                </a:ext>
              </a:extLst>
            </p:cNvPr>
            <p:cNvSpPr txBox="1"/>
            <p:nvPr/>
          </p:nvSpPr>
          <p:spPr>
            <a:xfrm>
              <a:off x="3314887" y="6328854"/>
              <a:ext cx="1148730" cy="253916"/>
            </a:xfrm>
            <a:prstGeom prst="rect">
              <a:avLst/>
            </a:prstGeom>
            <a:noFill/>
          </p:spPr>
          <p:txBody>
            <a:bodyPr wrap="square" rtlCol="0">
              <a:spAutoFit/>
            </a:bodyPr>
            <a:lstStyle/>
            <a:p>
              <a:pPr algn="ctr"/>
              <a:r>
                <a:rPr lang="en-US" altLang="ja-JP" sz="1050"/>
                <a:t>XF705</a:t>
              </a:r>
              <a:endParaRPr kumimoji="1" lang="en-US" altLang="ja-JP" sz="1050"/>
            </a:p>
          </p:txBody>
        </p:sp>
        <p:pic>
          <p:nvPicPr>
            <p:cNvPr id="15" name="図 14">
              <a:extLst>
                <a:ext uri="{FF2B5EF4-FFF2-40B4-BE49-F238E27FC236}">
                  <a16:creationId xmlns:a16="http://schemas.microsoft.com/office/drawing/2014/main" id="{83BDB170-954B-AB2A-585C-057FF9D812D6}"/>
                </a:ext>
              </a:extLst>
            </p:cNvPr>
            <p:cNvPicPr>
              <a:picLocks noChangeAspect="1"/>
            </p:cNvPicPr>
            <p:nvPr/>
          </p:nvPicPr>
          <p:blipFill>
            <a:blip r:embed="rId6">
              <a:clrChange>
                <a:clrFrom>
                  <a:srgbClr val="FFAEC9"/>
                </a:clrFrom>
                <a:clrTo>
                  <a:srgbClr val="FFAEC9">
                    <a:alpha val="0"/>
                  </a:srgbClr>
                </a:clrTo>
              </a:clrChange>
              <a:duotone>
                <a:prstClr val="black"/>
                <a:srgbClr val="002060">
                  <a:tint val="45000"/>
                  <a:satMod val="400000"/>
                </a:srgbClr>
              </a:duotone>
            </a:blip>
            <a:stretch>
              <a:fillRect/>
            </a:stretch>
          </p:blipFill>
          <p:spPr>
            <a:xfrm rot="21172085" flipH="1">
              <a:off x="3195316" y="5392637"/>
              <a:ext cx="1349664" cy="859607"/>
            </a:xfrm>
            <a:prstGeom prst="rect">
              <a:avLst/>
            </a:prstGeom>
          </p:spPr>
        </p:pic>
      </p:grpSp>
    </p:spTree>
    <p:extLst>
      <p:ext uri="{BB962C8B-B14F-4D97-AF65-F5344CB8AC3E}">
        <p14:creationId xmlns:p14="http://schemas.microsoft.com/office/powerpoint/2010/main" val="3109519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D74979-4EB1-0725-5908-0EA8B96D4DB8}"/>
              </a:ext>
            </a:extLst>
          </p:cNvPr>
          <p:cNvSpPr>
            <a:spLocks noGrp="1"/>
          </p:cNvSpPr>
          <p:nvPr>
            <p:ph type="title"/>
          </p:nvPr>
        </p:nvSpPr>
        <p:spPr/>
        <p:txBody>
          <a:bodyPr/>
          <a:lstStyle/>
          <a:p>
            <a:r>
              <a:rPr kumimoji="1" lang="ja-JP" altLang="en-US" u="sng"/>
              <a:t>打上</a:t>
            </a:r>
            <a:r>
              <a:rPr kumimoji="1" lang="en-US" altLang="ja-JP" u="sng"/>
              <a:t>/</a:t>
            </a:r>
            <a:r>
              <a:rPr kumimoji="1" lang="ja-JP" altLang="en-US" u="sng"/>
              <a:t>回収品</a:t>
            </a:r>
          </a:p>
        </p:txBody>
      </p:sp>
      <p:graphicFrame>
        <p:nvGraphicFramePr>
          <p:cNvPr id="11" name="表 10">
            <a:extLst>
              <a:ext uri="{FF2B5EF4-FFF2-40B4-BE49-F238E27FC236}">
                <a16:creationId xmlns:a16="http://schemas.microsoft.com/office/drawing/2014/main" id="{42B35853-3578-AAC2-A76E-BCF893DA9070}"/>
              </a:ext>
            </a:extLst>
          </p:cNvPr>
          <p:cNvGraphicFramePr>
            <a:graphicFrameLocks noGrp="1"/>
          </p:cNvGraphicFramePr>
          <p:nvPr>
            <p:extLst>
              <p:ext uri="{D42A27DB-BD31-4B8C-83A1-F6EECF244321}">
                <p14:modId xmlns:p14="http://schemas.microsoft.com/office/powerpoint/2010/main" val="3895452908"/>
              </p:ext>
            </p:extLst>
          </p:nvPr>
        </p:nvGraphicFramePr>
        <p:xfrm>
          <a:off x="705617" y="1128395"/>
          <a:ext cx="10855012" cy="1712160"/>
        </p:xfrm>
        <a:graphic>
          <a:graphicData uri="http://schemas.openxmlformats.org/drawingml/2006/table">
            <a:tbl>
              <a:tblPr/>
              <a:tblGrid>
                <a:gridCol w="445879">
                  <a:extLst>
                    <a:ext uri="{9D8B030D-6E8A-4147-A177-3AD203B41FA5}">
                      <a16:colId xmlns:a16="http://schemas.microsoft.com/office/drawing/2014/main" val="2572019973"/>
                    </a:ext>
                  </a:extLst>
                </a:gridCol>
                <a:gridCol w="2009393">
                  <a:extLst>
                    <a:ext uri="{9D8B030D-6E8A-4147-A177-3AD203B41FA5}">
                      <a16:colId xmlns:a16="http://schemas.microsoft.com/office/drawing/2014/main" val="3293357435"/>
                    </a:ext>
                  </a:extLst>
                </a:gridCol>
                <a:gridCol w="2183271">
                  <a:extLst>
                    <a:ext uri="{9D8B030D-6E8A-4147-A177-3AD203B41FA5}">
                      <a16:colId xmlns:a16="http://schemas.microsoft.com/office/drawing/2014/main" val="1995250699"/>
                    </a:ext>
                  </a:extLst>
                </a:gridCol>
                <a:gridCol w="833120">
                  <a:extLst>
                    <a:ext uri="{9D8B030D-6E8A-4147-A177-3AD203B41FA5}">
                      <a16:colId xmlns:a16="http://schemas.microsoft.com/office/drawing/2014/main" val="3801806938"/>
                    </a:ext>
                  </a:extLst>
                </a:gridCol>
                <a:gridCol w="1615440">
                  <a:extLst>
                    <a:ext uri="{9D8B030D-6E8A-4147-A177-3AD203B41FA5}">
                      <a16:colId xmlns:a16="http://schemas.microsoft.com/office/drawing/2014/main" val="2748963362"/>
                    </a:ext>
                  </a:extLst>
                </a:gridCol>
                <a:gridCol w="1694180">
                  <a:extLst>
                    <a:ext uri="{9D8B030D-6E8A-4147-A177-3AD203B41FA5}">
                      <a16:colId xmlns:a16="http://schemas.microsoft.com/office/drawing/2014/main" val="1983495651"/>
                    </a:ext>
                  </a:extLst>
                </a:gridCol>
                <a:gridCol w="2073729">
                  <a:extLst>
                    <a:ext uri="{9D8B030D-6E8A-4147-A177-3AD203B41FA5}">
                      <a16:colId xmlns:a16="http://schemas.microsoft.com/office/drawing/2014/main" val="3988463235"/>
                    </a:ext>
                  </a:extLst>
                </a:gridCol>
              </a:tblGrid>
              <a:tr h="145334">
                <a:tc>
                  <a:txBody>
                    <a:bodyPr/>
                    <a:lstStyle/>
                    <a:p>
                      <a:pPr algn="ctr"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物品名称</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和名</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物品名称</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英名</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endParaRPr lang="en-US" sz="12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個数</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a:latin typeface="Meiryo UI" panose="020B0604030504040204" pitchFamily="50" charset="-128"/>
                          <a:ea typeface="Meiryo UI" panose="020B0604030504040204" pitchFamily="50" charset="-128"/>
                        </a:rPr>
                        <a:t>重さ </a:t>
                      </a:r>
                      <a:r>
                        <a:rPr kumimoji="1" lang="en-US" altLang="ja-JP" sz="1200">
                          <a:latin typeface="Meiryo UI" panose="020B0604030504040204" pitchFamily="50" charset="-128"/>
                          <a:ea typeface="Meiryo UI" panose="020B0604030504040204" pitchFamily="50" charset="-128"/>
                        </a:rPr>
                        <a:t>(kg)</a:t>
                      </a:r>
                      <a:endParaRPr kumimoji="1" lang="ja-JP" altLang="en-US" sz="120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a:latin typeface="Meiryo UI" panose="020B0604030504040204" pitchFamily="50" charset="-128"/>
                          <a:ea typeface="Meiryo UI" panose="020B0604030504040204" pitchFamily="50" charset="-128"/>
                        </a:rPr>
                        <a:t>サイズ </a:t>
                      </a:r>
                      <a:r>
                        <a:rPr kumimoji="1" lang="en-US" altLang="ja-JP" sz="1200">
                          <a:latin typeface="Meiryo UI" panose="020B0604030504040204" pitchFamily="50" charset="-128"/>
                          <a:ea typeface="Meiryo UI" panose="020B0604030504040204" pitchFamily="50" charset="-128"/>
                        </a:rPr>
                        <a:t>(cm)</a:t>
                      </a:r>
                      <a:r>
                        <a:rPr kumimoji="1" lang="ja-JP" altLang="en-US" sz="1200">
                          <a:latin typeface="Meiryo UI" panose="020B0604030504040204" pitchFamily="50" charset="-128"/>
                          <a:ea typeface="Meiryo UI" panose="020B0604030504040204" pitchFamily="50" charset="-128"/>
                        </a:rPr>
                        <a:t>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備考</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（回収の有無、温度管理など）</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2292927"/>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200" dirty="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8222517"/>
                  </a:ext>
                </a:extLst>
              </a:tr>
              <a:tr h="249613">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altLang="ja-JP"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altLang="ja-JP"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20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0509575"/>
                  </a:ext>
                </a:extLst>
              </a:tr>
              <a:tr h="249613">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altLang="ja-JP"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20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5100463"/>
                  </a:ext>
                </a:extLst>
              </a:tr>
              <a:tr h="249613">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a:solidFill>
                          <a:srgbClr val="FF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altLang="ja-JP"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200" dirty="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0680394"/>
                  </a:ext>
                </a:extLst>
              </a:tr>
              <a:tr h="249613">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altLang="ja-JP" sz="11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20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490744"/>
                  </a:ext>
                </a:extLst>
              </a:tr>
            </a:tbl>
          </a:graphicData>
        </a:graphic>
      </p:graphicFrame>
    </p:spTree>
    <p:extLst>
      <p:ext uri="{BB962C8B-B14F-4D97-AF65-F5344CB8AC3E}">
        <p14:creationId xmlns:p14="http://schemas.microsoft.com/office/powerpoint/2010/main" val="1981778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D74979-4EB1-0725-5908-0EA8B96D4DB8}"/>
              </a:ext>
            </a:extLst>
          </p:cNvPr>
          <p:cNvSpPr>
            <a:spLocks noGrp="1"/>
          </p:cNvSpPr>
          <p:nvPr>
            <p:ph type="title"/>
          </p:nvPr>
        </p:nvSpPr>
        <p:spPr/>
        <p:txBody>
          <a:bodyPr/>
          <a:lstStyle/>
          <a:p>
            <a:r>
              <a:rPr lang="ja-JP" altLang="en-US" u="sng"/>
              <a:t>使用物品</a:t>
            </a:r>
            <a:endParaRPr kumimoji="1" lang="ja-JP" altLang="en-US" u="sng"/>
          </a:p>
        </p:txBody>
      </p:sp>
      <p:graphicFrame>
        <p:nvGraphicFramePr>
          <p:cNvPr id="11" name="表 10">
            <a:extLst>
              <a:ext uri="{FF2B5EF4-FFF2-40B4-BE49-F238E27FC236}">
                <a16:creationId xmlns:a16="http://schemas.microsoft.com/office/drawing/2014/main" id="{42B35853-3578-AAC2-A76E-BCF893DA9070}"/>
              </a:ext>
            </a:extLst>
          </p:cNvPr>
          <p:cNvGraphicFramePr>
            <a:graphicFrameLocks noGrp="1"/>
          </p:cNvGraphicFramePr>
          <p:nvPr>
            <p:extLst>
              <p:ext uri="{D42A27DB-BD31-4B8C-83A1-F6EECF244321}">
                <p14:modId xmlns:p14="http://schemas.microsoft.com/office/powerpoint/2010/main" val="2879783597"/>
              </p:ext>
            </p:extLst>
          </p:nvPr>
        </p:nvGraphicFramePr>
        <p:xfrm>
          <a:off x="705616" y="1128395"/>
          <a:ext cx="10947902" cy="2548800"/>
        </p:xfrm>
        <a:graphic>
          <a:graphicData uri="http://schemas.openxmlformats.org/drawingml/2006/table">
            <a:tbl>
              <a:tblPr/>
              <a:tblGrid>
                <a:gridCol w="542027">
                  <a:extLst>
                    <a:ext uri="{9D8B030D-6E8A-4147-A177-3AD203B41FA5}">
                      <a16:colId xmlns:a16="http://schemas.microsoft.com/office/drawing/2014/main" val="2572019973"/>
                    </a:ext>
                  </a:extLst>
                </a:gridCol>
                <a:gridCol w="2466023">
                  <a:extLst>
                    <a:ext uri="{9D8B030D-6E8A-4147-A177-3AD203B41FA5}">
                      <a16:colId xmlns:a16="http://schemas.microsoft.com/office/drawing/2014/main" val="3293357435"/>
                    </a:ext>
                  </a:extLst>
                </a:gridCol>
                <a:gridCol w="2630738">
                  <a:extLst>
                    <a:ext uri="{9D8B030D-6E8A-4147-A177-3AD203B41FA5}">
                      <a16:colId xmlns:a16="http://schemas.microsoft.com/office/drawing/2014/main" val="1995250699"/>
                    </a:ext>
                  </a:extLst>
                </a:gridCol>
                <a:gridCol w="1012772">
                  <a:extLst>
                    <a:ext uri="{9D8B030D-6E8A-4147-A177-3AD203B41FA5}">
                      <a16:colId xmlns:a16="http://schemas.microsoft.com/office/drawing/2014/main" val="3801806938"/>
                    </a:ext>
                  </a:extLst>
                </a:gridCol>
                <a:gridCol w="1963790">
                  <a:extLst>
                    <a:ext uri="{9D8B030D-6E8A-4147-A177-3AD203B41FA5}">
                      <a16:colId xmlns:a16="http://schemas.microsoft.com/office/drawing/2014/main" val="2748963362"/>
                    </a:ext>
                  </a:extLst>
                </a:gridCol>
                <a:gridCol w="2332552">
                  <a:extLst>
                    <a:ext uri="{9D8B030D-6E8A-4147-A177-3AD203B41FA5}">
                      <a16:colId xmlns:a16="http://schemas.microsoft.com/office/drawing/2014/main" val="3988463235"/>
                    </a:ext>
                  </a:extLst>
                </a:gridCol>
              </a:tblGrid>
              <a:tr h="145334">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物品名称</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和名</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物品名称</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英名</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endParaRPr 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個数</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kumimoji="1" lang="en-US" altLang="ja-JP" sz="1200" b="0" dirty="0">
                          <a:latin typeface="Meiryo UI" panose="020B0604030504040204" pitchFamily="50" charset="-128"/>
                          <a:ea typeface="Meiryo UI" panose="020B0604030504040204" pitchFamily="50" charset="-128"/>
                        </a:rPr>
                        <a:t>P/N</a:t>
                      </a:r>
                      <a:endParaRPr kumimoji="1" lang="ja-JP" altLang="en-US" sz="1200" b="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備考</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82292927"/>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200" b="0" i="0" u="none" strike="noStrike" dirty="0">
                          <a:solidFill>
                            <a:schemeClr val="bg1">
                              <a:lumMod val="75000"/>
                            </a:schemeClr>
                          </a:solidFill>
                          <a:effectLst/>
                          <a:latin typeface="Meiryo UI" panose="020B0604030504040204" pitchFamily="50" charset="-128"/>
                          <a:ea typeface="Meiryo UI" panose="020B0604030504040204" pitchFamily="50" charset="-128"/>
                        </a:rPr>
                        <a:t>打上品</a:t>
                      </a:r>
                      <a:endParaRPr lang="en-US" altLang="ja-JP" sz="1200" b="0" i="0" u="none" strike="noStrike" dirty="0">
                        <a:solidFill>
                          <a:schemeClr val="bg1">
                            <a:lumMod val="75000"/>
                          </a:schemeClr>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8222517"/>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lumMod val="75000"/>
                            </a:schemeClr>
                          </a:solidFill>
                          <a:effectLst/>
                          <a:uLnTx/>
                          <a:uFillTx/>
                          <a:latin typeface="Meiryo UI" panose="020B0604030504040204" pitchFamily="50" charset="-128"/>
                          <a:ea typeface="Meiryo UI" panose="020B0604030504040204" pitchFamily="50" charset="-128"/>
                          <a:cs typeface="+mn-cs"/>
                        </a:rPr>
                        <a:t>打上品</a:t>
                      </a:r>
                      <a:endParaRPr kumimoji="1" lang="en-US" altLang="ja-JP" sz="1200" b="0" i="0" u="none" strike="noStrike" kern="1200" cap="none" spc="0" normalizeH="0" baseline="0" noProof="0" dirty="0">
                        <a:ln>
                          <a:noFill/>
                        </a:ln>
                        <a:solidFill>
                          <a:schemeClr val="bg1">
                            <a:lumMod val="75000"/>
                          </a:schemeClr>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8298188"/>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lumMod val="75000"/>
                            </a:schemeClr>
                          </a:solidFill>
                          <a:effectLst/>
                          <a:uLnTx/>
                          <a:uFillTx/>
                          <a:latin typeface="Meiryo UI" panose="020B0604030504040204" pitchFamily="50" charset="-128"/>
                          <a:ea typeface="Meiryo UI" panose="020B0604030504040204" pitchFamily="50" charset="-128"/>
                          <a:cs typeface="+mn-cs"/>
                        </a:rPr>
                        <a:t>打上品</a:t>
                      </a:r>
                      <a:endParaRPr kumimoji="1" lang="en-US" altLang="ja-JP" sz="1200" b="0" i="0" u="none" strike="noStrike" kern="1200" cap="none" spc="0" normalizeH="0" baseline="0" noProof="0" dirty="0">
                        <a:ln>
                          <a:noFill/>
                        </a:ln>
                        <a:solidFill>
                          <a:schemeClr val="bg1">
                            <a:lumMod val="75000"/>
                          </a:schemeClr>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240027"/>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lumMod val="75000"/>
                            </a:schemeClr>
                          </a:solidFill>
                          <a:effectLst/>
                          <a:uLnTx/>
                          <a:uFillTx/>
                          <a:latin typeface="Meiryo UI" panose="020B0604030504040204" pitchFamily="50" charset="-128"/>
                          <a:ea typeface="Meiryo UI" panose="020B0604030504040204" pitchFamily="50" charset="-128"/>
                          <a:cs typeface="+mn-cs"/>
                        </a:rPr>
                        <a:t>打上品</a:t>
                      </a:r>
                      <a:endParaRPr kumimoji="1" lang="en-US" altLang="ja-JP" sz="1200" b="0" i="0" u="none" strike="noStrike" kern="1200" cap="none" spc="0" normalizeH="0" baseline="0" noProof="0" dirty="0">
                        <a:ln>
                          <a:noFill/>
                        </a:ln>
                        <a:solidFill>
                          <a:schemeClr val="bg1">
                            <a:lumMod val="75000"/>
                          </a:schemeClr>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599846"/>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lumMod val="75000"/>
                            </a:schemeClr>
                          </a:solidFill>
                          <a:effectLst/>
                          <a:uLnTx/>
                          <a:uFillTx/>
                          <a:latin typeface="Meiryo UI" panose="020B0604030504040204" pitchFamily="50" charset="-128"/>
                          <a:ea typeface="Meiryo UI" panose="020B0604030504040204" pitchFamily="50" charset="-128"/>
                          <a:cs typeface="+mn-cs"/>
                        </a:rPr>
                        <a:t>打上品、開発品</a:t>
                      </a:r>
                      <a:endParaRPr kumimoji="1" lang="en-US" altLang="ja-JP" sz="1200" b="0" i="0" u="none" strike="noStrike" kern="1200" cap="none" spc="0" normalizeH="0" baseline="0" noProof="0" dirty="0">
                        <a:ln>
                          <a:noFill/>
                        </a:ln>
                        <a:solidFill>
                          <a:schemeClr val="bg1">
                            <a:lumMod val="75000"/>
                          </a:schemeClr>
                        </a:solidFill>
                        <a:effectLst/>
                        <a:uLnTx/>
                        <a:uFillTx/>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8396315"/>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6</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100" b="0" dirty="0">
                          <a:solidFill>
                            <a:schemeClr val="bg1">
                              <a:lumMod val="75000"/>
                            </a:schemeClr>
                          </a:solidFill>
                        </a:rPr>
                        <a:t>XF705</a:t>
                      </a:r>
                      <a:endParaRPr kumimoji="1" lang="ja-JP" altLang="en-US" sz="1100" b="0" dirty="0">
                        <a:solidFill>
                          <a:schemeClr val="bg1">
                            <a:lumMod val="75000"/>
                          </a:schemeClr>
                        </a:solidFill>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200" b="0" i="0" u="none" strike="noStrike" dirty="0">
                          <a:solidFill>
                            <a:schemeClr val="bg1">
                              <a:lumMod val="75000"/>
                            </a:schemeClr>
                          </a:solidFill>
                          <a:effectLst/>
                          <a:latin typeface="Meiryo UI" panose="020B0604030504040204" pitchFamily="50" charset="-128"/>
                          <a:ea typeface="Meiryo UI" panose="020B0604030504040204" pitchFamily="50" charset="-128"/>
                        </a:rPr>
                        <a:t>軌道上備品</a:t>
                      </a:r>
                      <a:endParaRPr lang="en-US" altLang="ja-JP" sz="1200" b="0" i="0" u="none" strike="noStrike" dirty="0">
                        <a:solidFill>
                          <a:schemeClr val="bg1">
                            <a:lumMod val="75000"/>
                          </a:schemeClr>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6300277"/>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100" b="0" dirty="0">
                          <a:solidFill>
                            <a:schemeClr val="bg1">
                              <a:lumMod val="75000"/>
                            </a:schemeClr>
                          </a:solidFill>
                        </a:rPr>
                        <a:t>Still Camera</a:t>
                      </a:r>
                      <a:endParaRPr kumimoji="1" lang="ja-JP" altLang="en-US" sz="1100" b="0" dirty="0">
                        <a:solidFill>
                          <a:schemeClr val="bg1">
                            <a:lumMod val="75000"/>
                          </a:schemeClr>
                        </a:solidFill>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bg1">
                              <a:lumMod val="75000"/>
                            </a:schemeClr>
                          </a:solidFill>
                          <a:effectLst/>
                          <a:latin typeface="Meiryo UI" panose="020B0604030504040204" pitchFamily="50" charset="-128"/>
                          <a:ea typeface="Meiryo UI" panose="020B0604030504040204" pitchFamily="50" charset="-128"/>
                        </a:rPr>
                        <a:t>軌道上備品</a:t>
                      </a:r>
                      <a:endParaRPr lang="en-US" altLang="ja-JP" sz="1200" b="0" i="0" u="none" strike="noStrike" dirty="0">
                        <a:solidFill>
                          <a:schemeClr val="bg1">
                            <a:lumMod val="75000"/>
                          </a:schemeClr>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9165353"/>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328771"/>
                  </a:ext>
                </a:extLst>
              </a:tr>
              <a:tr h="243916">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1100" b="0" i="0" u="none" strike="noStrike">
                        <a:solidFill>
                          <a:schemeClr val="tx1"/>
                        </a:solidFill>
                        <a:effectLst/>
                        <a:latin typeface="Meiryo UI" panose="020B0604030504040204" pitchFamily="50" charset="-128"/>
                        <a:ea typeface="Meiryo UI" panose="020B0604030504040204" pitchFamily="50" charset="-128"/>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2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4830758"/>
                  </a:ext>
                </a:extLst>
              </a:tr>
            </a:tbl>
          </a:graphicData>
        </a:graphic>
      </p:graphicFrame>
    </p:spTree>
    <p:extLst>
      <p:ext uri="{BB962C8B-B14F-4D97-AF65-F5344CB8AC3E}">
        <p14:creationId xmlns:p14="http://schemas.microsoft.com/office/powerpoint/2010/main" val="99678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3A659-4F6A-A41B-6B8F-8E537C0B1A05}"/>
              </a:ext>
            </a:extLst>
          </p:cNvPr>
          <p:cNvSpPr>
            <a:spLocks noGrp="1"/>
          </p:cNvSpPr>
          <p:nvPr>
            <p:ph type="title"/>
          </p:nvPr>
        </p:nvSpPr>
        <p:spPr/>
        <p:txBody>
          <a:bodyPr/>
          <a:lstStyle/>
          <a:p>
            <a:r>
              <a:rPr kumimoji="1" lang="ja-JP" altLang="en-US" u="sng" dirty="0"/>
              <a:t>使用物品</a:t>
            </a:r>
          </a:p>
        </p:txBody>
      </p:sp>
      <p:sp>
        <p:nvSpPr>
          <p:cNvPr id="5" name="テキスト ボックス 4">
            <a:extLst>
              <a:ext uri="{FF2B5EF4-FFF2-40B4-BE49-F238E27FC236}">
                <a16:creationId xmlns:a16="http://schemas.microsoft.com/office/drawing/2014/main" id="{97CDD235-6D28-7E63-1D94-462ABDDD2937}"/>
              </a:ext>
            </a:extLst>
          </p:cNvPr>
          <p:cNvSpPr txBox="1"/>
          <p:nvPr/>
        </p:nvSpPr>
        <p:spPr>
          <a:xfrm>
            <a:off x="838200" y="1034473"/>
            <a:ext cx="10889974" cy="646331"/>
          </a:xfrm>
          <a:prstGeom prst="rect">
            <a:avLst/>
          </a:prstGeom>
          <a:noFill/>
        </p:spPr>
        <p:txBody>
          <a:bodyPr wrap="square" rtlCol="0">
            <a:spAutoFit/>
          </a:bodyPr>
          <a:lstStyle/>
          <a:p>
            <a:r>
              <a:rPr kumimoji="1" lang="ja-JP" altLang="en-US" dirty="0"/>
              <a:t>①〇〇（市販品を宇宙仕様へ改良予定）</a:t>
            </a:r>
          </a:p>
          <a:p>
            <a:endParaRPr lang="ja-JP" altLang="en-US" dirty="0"/>
          </a:p>
        </p:txBody>
      </p:sp>
      <p:sp>
        <p:nvSpPr>
          <p:cNvPr id="10" name="テキスト ボックス 9">
            <a:extLst>
              <a:ext uri="{FF2B5EF4-FFF2-40B4-BE49-F238E27FC236}">
                <a16:creationId xmlns:a16="http://schemas.microsoft.com/office/drawing/2014/main" id="{64BDD2D7-8269-5025-973D-5EFB128D2EA6}"/>
              </a:ext>
            </a:extLst>
          </p:cNvPr>
          <p:cNvSpPr txBox="1"/>
          <p:nvPr/>
        </p:nvSpPr>
        <p:spPr>
          <a:xfrm>
            <a:off x="4986884" y="1522847"/>
            <a:ext cx="6677171" cy="1815882"/>
          </a:xfrm>
          <a:prstGeom prst="rect">
            <a:avLst/>
          </a:prstGeom>
          <a:noFill/>
        </p:spPr>
        <p:txBody>
          <a:bodyPr wrap="square">
            <a:spAutoFit/>
          </a:bodyPr>
          <a:lstStyle/>
          <a:p>
            <a:r>
              <a:rPr lang="ja-JP" altLang="en-US" sz="1600" dirty="0"/>
              <a:t>■サイズ</a:t>
            </a:r>
            <a:r>
              <a:rPr lang="en-US" altLang="ja-JP" sz="1600" dirty="0"/>
              <a:t>(</a:t>
            </a:r>
            <a:r>
              <a:rPr lang="ja-JP" altLang="en-US" sz="1600" dirty="0"/>
              <a:t>約</a:t>
            </a:r>
            <a:r>
              <a:rPr lang="en-US" altLang="ja-JP" sz="1600" dirty="0"/>
              <a:t>)</a:t>
            </a:r>
            <a:r>
              <a:rPr lang="ja-JP" altLang="en-US" sz="1600" dirty="0"/>
              <a:t>：　幅〇〇</a:t>
            </a:r>
            <a:r>
              <a:rPr lang="en-US" altLang="ja-JP" sz="1600" dirty="0"/>
              <a:t>mm×</a:t>
            </a:r>
            <a:r>
              <a:rPr lang="ja-JP" altLang="en-US" sz="1600" dirty="0"/>
              <a:t>高さ〇〇</a:t>
            </a:r>
            <a:r>
              <a:rPr lang="en-US" altLang="ja-JP" sz="1600" dirty="0"/>
              <a:t>mm×</a:t>
            </a:r>
            <a:r>
              <a:rPr lang="ja-JP" altLang="en-US" sz="1600" dirty="0"/>
              <a:t>奥行き〇〇</a:t>
            </a:r>
            <a:r>
              <a:rPr lang="en-US" altLang="ja-JP" sz="1600" dirty="0"/>
              <a:t>mm</a:t>
            </a:r>
          </a:p>
          <a:p>
            <a:r>
              <a:rPr lang="ja-JP" altLang="en-US" sz="1600" dirty="0"/>
              <a:t>■重さ</a:t>
            </a:r>
            <a:r>
              <a:rPr lang="en-US" altLang="ja-JP" sz="1600" dirty="0"/>
              <a:t>(</a:t>
            </a:r>
            <a:r>
              <a:rPr lang="ja-JP" altLang="en-US" sz="1600" dirty="0"/>
              <a:t>約</a:t>
            </a:r>
            <a:r>
              <a:rPr lang="en-US" altLang="ja-JP" sz="1600" dirty="0"/>
              <a:t>)</a:t>
            </a:r>
            <a:r>
              <a:rPr lang="ja-JP" altLang="en-US" sz="1600" dirty="0"/>
              <a:t>：　　〇〇</a:t>
            </a:r>
            <a:r>
              <a:rPr lang="en-US" altLang="ja-JP" sz="1600" dirty="0"/>
              <a:t>g</a:t>
            </a:r>
            <a:r>
              <a:rPr lang="ja-JP" altLang="en-US" sz="1600" dirty="0"/>
              <a:t>程度</a:t>
            </a:r>
            <a:endParaRPr lang="en-US" altLang="ja-JP" sz="1600" dirty="0"/>
          </a:p>
          <a:p>
            <a:pPr marL="893763" indent="-893763"/>
            <a:r>
              <a:rPr lang="en-US" altLang="ja-JP" sz="1600" dirty="0"/>
              <a:t>■</a:t>
            </a:r>
            <a:r>
              <a:rPr lang="ja-JP" altLang="en-US" sz="1600" dirty="0"/>
              <a:t>素材：</a:t>
            </a:r>
            <a:endParaRPr lang="en-US" altLang="ja-JP" sz="1600" dirty="0"/>
          </a:p>
          <a:p>
            <a:r>
              <a:rPr lang="ja-JP" altLang="en-US" sz="1600" dirty="0"/>
              <a:t>■</a:t>
            </a:r>
            <a:r>
              <a:rPr lang="en-US" altLang="ja-JP" sz="1600" dirty="0"/>
              <a:t>JAXA</a:t>
            </a:r>
            <a:r>
              <a:rPr lang="ja-JP" altLang="en-US" sz="1600" dirty="0"/>
              <a:t>への引き渡し時期：〇〇以降</a:t>
            </a:r>
            <a:endParaRPr lang="en-US" altLang="ja-JP" sz="1600" dirty="0"/>
          </a:p>
          <a:p>
            <a:r>
              <a:rPr lang="ja-JP" altLang="en-US" sz="1600" dirty="0"/>
              <a:t>■特徴：</a:t>
            </a:r>
            <a:endParaRPr lang="en-US" altLang="ja-JP" sz="1600" dirty="0"/>
          </a:p>
          <a:p>
            <a:r>
              <a:rPr lang="ja-JP" altLang="en-US" sz="1600" dirty="0"/>
              <a:t>・〇〇</a:t>
            </a:r>
            <a:endParaRPr lang="en-US" altLang="ja-JP" sz="1600" dirty="0"/>
          </a:p>
          <a:p>
            <a:r>
              <a:rPr lang="ja-JP" altLang="en-US" sz="1600" dirty="0"/>
              <a:t>・〇〇</a:t>
            </a:r>
            <a:endParaRPr lang="en-US" altLang="ja-JP" sz="1600" dirty="0"/>
          </a:p>
        </p:txBody>
      </p:sp>
      <p:sp>
        <p:nvSpPr>
          <p:cNvPr id="31" name="テキスト ボックス 30">
            <a:extLst>
              <a:ext uri="{FF2B5EF4-FFF2-40B4-BE49-F238E27FC236}">
                <a16:creationId xmlns:a16="http://schemas.microsoft.com/office/drawing/2014/main" id="{3F122501-041C-13BA-9518-6EBACBA19B9C}"/>
              </a:ext>
            </a:extLst>
          </p:cNvPr>
          <p:cNvSpPr txBox="1"/>
          <p:nvPr/>
        </p:nvSpPr>
        <p:spPr>
          <a:xfrm>
            <a:off x="6662853" y="4520524"/>
            <a:ext cx="3883227" cy="738664"/>
          </a:xfrm>
          <a:prstGeom prst="rect">
            <a:avLst/>
          </a:prstGeom>
          <a:noFill/>
        </p:spPr>
        <p:txBody>
          <a:bodyPr wrap="square" rtlCol="0">
            <a:spAutoFit/>
          </a:bodyPr>
          <a:lstStyle/>
          <a:p>
            <a:r>
              <a:rPr kumimoji="1" lang="ja-JP" altLang="en-US" sz="1400" dirty="0"/>
              <a:t>＜打上</a:t>
            </a:r>
            <a:r>
              <a:rPr kumimoji="1" lang="en-US" altLang="ja-JP" sz="1400" dirty="0"/>
              <a:t>/</a:t>
            </a:r>
            <a:r>
              <a:rPr kumimoji="1" lang="ja-JP" altLang="en-US" sz="1400" dirty="0"/>
              <a:t>回収時梱包イメージ＞</a:t>
            </a:r>
            <a:endParaRPr kumimoji="1" lang="en-US" altLang="ja-JP" sz="1400" dirty="0"/>
          </a:p>
          <a:p>
            <a:pPr marL="171450" indent="-171450">
              <a:buFont typeface="Arial" panose="020B0604020202020204" pitchFamily="34" charset="0"/>
              <a:buChar char="•"/>
            </a:pPr>
            <a:r>
              <a:rPr lang="ja-JP" altLang="en-US" sz="1400" dirty="0"/>
              <a:t>梱包用の</a:t>
            </a:r>
            <a:r>
              <a:rPr lang="en-US" altLang="ja-JP" sz="1400" dirty="0"/>
              <a:t>Zip(LSE-ZIPXXXV)</a:t>
            </a:r>
            <a:r>
              <a:rPr lang="ja-JP" altLang="en-US" sz="1400" dirty="0"/>
              <a:t>にラベル貼付</a:t>
            </a:r>
            <a:endParaRPr lang="en-US" altLang="ja-JP" sz="1400" dirty="0"/>
          </a:p>
          <a:p>
            <a:pPr marL="171450" indent="-171450">
              <a:buFont typeface="Arial" panose="020B0604020202020204" pitchFamily="34" charset="0"/>
              <a:buChar char="•"/>
            </a:pPr>
            <a:r>
              <a:rPr lang="ja-JP" altLang="en-US" sz="1400" dirty="0"/>
              <a:t>梱包は</a:t>
            </a:r>
            <a:r>
              <a:rPr lang="en-US" altLang="ja-JP" sz="1400" dirty="0"/>
              <a:t>Zip</a:t>
            </a:r>
            <a:r>
              <a:rPr lang="ja-JP" altLang="en-US" sz="1400" dirty="0"/>
              <a:t>または</a:t>
            </a:r>
            <a:r>
              <a:rPr lang="en-US" altLang="ja-JP" sz="1400" dirty="0"/>
              <a:t>Bubble</a:t>
            </a:r>
            <a:r>
              <a:rPr lang="ja-JP" altLang="en-US" sz="1400" dirty="0"/>
              <a:t>に収納</a:t>
            </a:r>
            <a:endParaRPr lang="en-US" altLang="ja-JP" sz="1400" dirty="0"/>
          </a:p>
        </p:txBody>
      </p:sp>
      <p:grpSp>
        <p:nvGrpSpPr>
          <p:cNvPr id="6" name="グループ化 5">
            <a:extLst>
              <a:ext uri="{FF2B5EF4-FFF2-40B4-BE49-F238E27FC236}">
                <a16:creationId xmlns:a16="http://schemas.microsoft.com/office/drawing/2014/main" id="{B99A0FB0-8E6C-4883-01CA-7741260906E2}"/>
              </a:ext>
            </a:extLst>
          </p:cNvPr>
          <p:cNvGrpSpPr/>
          <p:nvPr/>
        </p:nvGrpSpPr>
        <p:grpSpPr>
          <a:xfrm>
            <a:off x="4986884" y="4301387"/>
            <a:ext cx="1564753" cy="2115617"/>
            <a:chOff x="6419951" y="4554962"/>
            <a:chExt cx="1564753" cy="2115617"/>
          </a:xfrm>
        </p:grpSpPr>
        <p:grpSp>
          <p:nvGrpSpPr>
            <p:cNvPr id="25" name="グループ化 24">
              <a:extLst>
                <a:ext uri="{FF2B5EF4-FFF2-40B4-BE49-F238E27FC236}">
                  <a16:creationId xmlns:a16="http://schemas.microsoft.com/office/drawing/2014/main" id="{A47ECE5D-2946-547A-86F5-D40FE90B61B3}"/>
                </a:ext>
              </a:extLst>
            </p:cNvPr>
            <p:cNvGrpSpPr/>
            <p:nvPr/>
          </p:nvGrpSpPr>
          <p:grpSpPr>
            <a:xfrm>
              <a:off x="6419951" y="4554962"/>
              <a:ext cx="1564753" cy="2115617"/>
              <a:chOff x="8843570" y="4644754"/>
              <a:chExt cx="2059656" cy="2115617"/>
            </a:xfrm>
          </p:grpSpPr>
          <p:sp>
            <p:nvSpPr>
              <p:cNvPr id="23" name="正方形/長方形 22">
                <a:extLst>
                  <a:ext uri="{FF2B5EF4-FFF2-40B4-BE49-F238E27FC236}">
                    <a16:creationId xmlns:a16="http://schemas.microsoft.com/office/drawing/2014/main" id="{3839BE14-FC7F-CB8A-F9F9-7CEA94E1CEE7}"/>
                  </a:ext>
                </a:extLst>
              </p:cNvPr>
              <p:cNvSpPr/>
              <p:nvPr/>
            </p:nvSpPr>
            <p:spPr>
              <a:xfrm>
                <a:off x="8843570" y="4644754"/>
                <a:ext cx="2059656" cy="2115617"/>
              </a:xfrm>
              <a:prstGeom prst="rect">
                <a:avLst/>
              </a:prstGeom>
              <a:noFill/>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2A44A62A-DA56-C50D-F1F2-D03819D810E8}"/>
                  </a:ext>
                </a:extLst>
              </p:cNvPr>
              <p:cNvSpPr/>
              <p:nvPr/>
            </p:nvSpPr>
            <p:spPr>
              <a:xfrm>
                <a:off x="8843570" y="4856789"/>
                <a:ext cx="2059656" cy="45719"/>
              </a:xfrm>
              <a:prstGeom prst="rect">
                <a:avLst/>
              </a:prstGeom>
              <a:noFill/>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grpSp>
        <p:grpSp>
          <p:nvGrpSpPr>
            <p:cNvPr id="4" name="グループ化 3">
              <a:extLst>
                <a:ext uri="{FF2B5EF4-FFF2-40B4-BE49-F238E27FC236}">
                  <a16:creationId xmlns:a16="http://schemas.microsoft.com/office/drawing/2014/main" id="{A6BD6C86-8837-1D97-2268-3DB405200B97}"/>
                </a:ext>
              </a:extLst>
            </p:cNvPr>
            <p:cNvGrpSpPr/>
            <p:nvPr/>
          </p:nvGrpSpPr>
          <p:grpSpPr>
            <a:xfrm>
              <a:off x="6471218" y="4868769"/>
              <a:ext cx="547337" cy="284434"/>
              <a:chOff x="6471218" y="4868769"/>
              <a:chExt cx="547337" cy="284434"/>
            </a:xfrm>
          </p:grpSpPr>
          <p:grpSp>
            <p:nvGrpSpPr>
              <p:cNvPr id="29" name="グループ化 28">
                <a:extLst>
                  <a:ext uri="{FF2B5EF4-FFF2-40B4-BE49-F238E27FC236}">
                    <a16:creationId xmlns:a16="http://schemas.microsoft.com/office/drawing/2014/main" id="{E3AA693A-9FFC-C783-A1F1-FA680C1C7026}"/>
                  </a:ext>
                </a:extLst>
              </p:cNvPr>
              <p:cNvGrpSpPr/>
              <p:nvPr/>
            </p:nvGrpSpPr>
            <p:grpSpPr>
              <a:xfrm>
                <a:off x="6471218" y="4868769"/>
                <a:ext cx="547337" cy="269422"/>
                <a:chOff x="8894837" y="4958561"/>
                <a:chExt cx="547337" cy="269422"/>
              </a:xfrm>
            </p:grpSpPr>
            <p:sp>
              <p:nvSpPr>
                <p:cNvPr id="26" name="四角形: 角を丸くする 25">
                  <a:extLst>
                    <a:ext uri="{FF2B5EF4-FFF2-40B4-BE49-F238E27FC236}">
                      <a16:creationId xmlns:a16="http://schemas.microsoft.com/office/drawing/2014/main" id="{8807A216-2C02-AFF9-4928-F92F223F3A93}"/>
                    </a:ext>
                  </a:extLst>
                </p:cNvPr>
                <p:cNvSpPr/>
                <p:nvPr/>
              </p:nvSpPr>
              <p:spPr>
                <a:xfrm>
                  <a:off x="8894837" y="4958561"/>
                  <a:ext cx="547337" cy="269422"/>
                </a:xfrm>
                <a:prstGeom prst="roundRect">
                  <a:avLst>
                    <a:gd name="adj" fmla="val 11011"/>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21D20375-5058-D68C-25F8-79036AD2997D}"/>
                    </a:ext>
                  </a:extLst>
                </p:cNvPr>
                <p:cNvCxnSpPr>
                  <a:cxnSpLocks/>
                </p:cNvCxnSpPr>
                <p:nvPr/>
              </p:nvCxnSpPr>
              <p:spPr>
                <a:xfrm>
                  <a:off x="8894837" y="5067872"/>
                  <a:ext cx="5473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 name="グラフィックス 2" descr="バーコード 単色塗りつぶし">
                <a:extLst>
                  <a:ext uri="{FF2B5EF4-FFF2-40B4-BE49-F238E27FC236}">
                    <a16:creationId xmlns:a16="http://schemas.microsoft.com/office/drawing/2014/main" id="{95F0CC89-53C1-3995-FE6C-8F12961E07BC}"/>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6851859" y="5011807"/>
                <a:ext cx="141396" cy="141396"/>
              </a:xfrm>
              <a:prstGeom prst="rect">
                <a:avLst/>
              </a:prstGeom>
            </p:spPr>
          </p:pic>
        </p:grpSp>
      </p:grpSp>
      <p:sp>
        <p:nvSpPr>
          <p:cNvPr id="12" name="テキスト ボックス 11">
            <a:extLst>
              <a:ext uri="{FF2B5EF4-FFF2-40B4-BE49-F238E27FC236}">
                <a16:creationId xmlns:a16="http://schemas.microsoft.com/office/drawing/2014/main" id="{EAF46B33-A7E1-A070-5483-138F3DB8569C}"/>
              </a:ext>
            </a:extLst>
          </p:cNvPr>
          <p:cNvSpPr txBox="1"/>
          <p:nvPr/>
        </p:nvSpPr>
        <p:spPr>
          <a:xfrm>
            <a:off x="331680" y="5572785"/>
            <a:ext cx="4344900" cy="307777"/>
          </a:xfrm>
          <a:prstGeom prst="rect">
            <a:avLst/>
          </a:prstGeom>
          <a:noFill/>
        </p:spPr>
        <p:txBody>
          <a:bodyPr wrap="square">
            <a:spAutoFit/>
          </a:bodyPr>
          <a:lstStyle/>
          <a:p>
            <a:r>
              <a:rPr lang="ja-JP" altLang="en-US" sz="1400" dirty="0">
                <a:hlinkClick r:id="rId5"/>
              </a:rPr>
              <a:t>参考：https://www.</a:t>
            </a:r>
            <a:endParaRPr lang="en-US" altLang="ja-JP" sz="1400" dirty="0"/>
          </a:p>
        </p:txBody>
      </p:sp>
      <p:sp>
        <p:nvSpPr>
          <p:cNvPr id="7" name="楕円 6">
            <a:extLst>
              <a:ext uri="{FF2B5EF4-FFF2-40B4-BE49-F238E27FC236}">
                <a16:creationId xmlns:a16="http://schemas.microsoft.com/office/drawing/2014/main" id="{1285497C-D32D-6AE0-BC8A-41DD3C89EEE8}"/>
              </a:ext>
            </a:extLst>
          </p:cNvPr>
          <p:cNvSpPr/>
          <p:nvPr/>
        </p:nvSpPr>
        <p:spPr>
          <a:xfrm>
            <a:off x="575733" y="2517422"/>
            <a:ext cx="3714045" cy="178396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4CDFA11F-6284-A2EA-8F18-D05027595ABF}"/>
              </a:ext>
            </a:extLst>
          </p:cNvPr>
          <p:cNvSpPr/>
          <p:nvPr/>
        </p:nvSpPr>
        <p:spPr>
          <a:xfrm>
            <a:off x="5371675" y="5376085"/>
            <a:ext cx="821494" cy="28389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82073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3A659-4F6A-A41B-6B8F-8E537C0B1A05}"/>
              </a:ext>
            </a:extLst>
          </p:cNvPr>
          <p:cNvSpPr>
            <a:spLocks noGrp="1"/>
          </p:cNvSpPr>
          <p:nvPr>
            <p:ph type="title"/>
          </p:nvPr>
        </p:nvSpPr>
        <p:spPr/>
        <p:txBody>
          <a:bodyPr/>
          <a:lstStyle/>
          <a:p>
            <a:r>
              <a:rPr kumimoji="1" lang="ja-JP" altLang="en-US" u="sng" dirty="0"/>
              <a:t>開発品の特徴</a:t>
            </a:r>
          </a:p>
        </p:txBody>
      </p:sp>
      <p:sp>
        <p:nvSpPr>
          <p:cNvPr id="10" name="テキスト ボックス 9">
            <a:extLst>
              <a:ext uri="{FF2B5EF4-FFF2-40B4-BE49-F238E27FC236}">
                <a16:creationId xmlns:a16="http://schemas.microsoft.com/office/drawing/2014/main" id="{64BDD2D7-8269-5025-973D-5EFB128D2EA6}"/>
              </a:ext>
            </a:extLst>
          </p:cNvPr>
          <p:cNvSpPr txBox="1"/>
          <p:nvPr/>
        </p:nvSpPr>
        <p:spPr>
          <a:xfrm>
            <a:off x="1040472" y="1383568"/>
            <a:ext cx="10816248" cy="646331"/>
          </a:xfrm>
          <a:prstGeom prst="rect">
            <a:avLst/>
          </a:prstGeom>
          <a:noFill/>
        </p:spPr>
        <p:txBody>
          <a:bodyPr wrap="square">
            <a:spAutoFit/>
          </a:bodyPr>
          <a:lstStyle/>
          <a:p>
            <a:r>
              <a:rPr lang="en-US" altLang="ja-JP" dirty="0">
                <a:solidFill>
                  <a:schemeClr val="bg1">
                    <a:lumMod val="75000"/>
                  </a:schemeClr>
                </a:solidFill>
              </a:rPr>
              <a:t>&lt;</a:t>
            </a:r>
            <a:r>
              <a:rPr lang="ja-JP" altLang="en-US" dirty="0">
                <a:solidFill>
                  <a:schemeClr val="bg1">
                    <a:lumMod val="75000"/>
                  </a:schemeClr>
                </a:solidFill>
              </a:rPr>
              <a:t>装置特性</a:t>
            </a:r>
            <a:r>
              <a:rPr lang="en-US" altLang="ja-JP" dirty="0">
                <a:solidFill>
                  <a:schemeClr val="bg1">
                    <a:lumMod val="75000"/>
                  </a:schemeClr>
                </a:solidFill>
              </a:rPr>
              <a:t>&gt;</a:t>
            </a:r>
          </a:p>
          <a:p>
            <a:pPr marL="285750" indent="-285750">
              <a:buFont typeface="Arial" panose="020B0604020202020204" pitchFamily="34" charset="0"/>
              <a:buChar char="•"/>
            </a:pPr>
            <a:endParaRPr lang="en-US" altLang="ja-JP" dirty="0">
              <a:solidFill>
                <a:schemeClr val="bg1">
                  <a:lumMod val="75000"/>
                </a:schemeClr>
              </a:solidFill>
            </a:endParaRPr>
          </a:p>
        </p:txBody>
      </p:sp>
    </p:spTree>
    <p:extLst>
      <p:ext uri="{BB962C8B-B14F-4D97-AF65-F5344CB8AC3E}">
        <p14:creationId xmlns:p14="http://schemas.microsoft.com/office/powerpoint/2010/main" val="440739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2CDE3B-6BFC-2E57-55F7-3C3C0E91D798}"/>
              </a:ext>
            </a:extLst>
          </p:cNvPr>
          <p:cNvSpPr>
            <a:spLocks noGrp="1"/>
          </p:cNvSpPr>
          <p:nvPr>
            <p:ph type="title"/>
          </p:nvPr>
        </p:nvSpPr>
        <p:spPr/>
        <p:txBody>
          <a:bodyPr/>
          <a:lstStyle/>
          <a:p>
            <a:r>
              <a:rPr kumimoji="1" lang="ja-JP" altLang="en-US" u="sng"/>
              <a:t>運用概要</a:t>
            </a:r>
            <a:r>
              <a:rPr kumimoji="1" lang="en-US" altLang="ja-JP" u="sng"/>
              <a:t>(</a:t>
            </a:r>
            <a:r>
              <a:rPr kumimoji="1" lang="ja-JP" altLang="en-US" u="sng"/>
              <a:t>フロー</a:t>
            </a:r>
            <a:r>
              <a:rPr kumimoji="1" lang="en-US" altLang="ja-JP" u="sng"/>
              <a:t>)</a:t>
            </a:r>
            <a:r>
              <a:rPr kumimoji="1" lang="ja-JP" altLang="en-US" u="sng"/>
              <a:t>　共通</a:t>
            </a:r>
          </a:p>
        </p:txBody>
      </p:sp>
      <p:sp>
        <p:nvSpPr>
          <p:cNvPr id="4" name="テキスト ボックス 3">
            <a:extLst>
              <a:ext uri="{FF2B5EF4-FFF2-40B4-BE49-F238E27FC236}">
                <a16:creationId xmlns:a16="http://schemas.microsoft.com/office/drawing/2014/main" id="{06CAD3C7-FADE-B4C8-37D8-607B20696481}"/>
              </a:ext>
            </a:extLst>
          </p:cNvPr>
          <p:cNvSpPr txBox="1"/>
          <p:nvPr/>
        </p:nvSpPr>
        <p:spPr>
          <a:xfrm>
            <a:off x="1571625" y="2644295"/>
            <a:ext cx="3600000" cy="1169551"/>
          </a:xfrm>
          <a:prstGeom prst="rect">
            <a:avLst/>
          </a:prstGeom>
          <a:noFill/>
          <a:ln w="28575">
            <a:solidFill>
              <a:schemeClr val="tx1"/>
            </a:solidFill>
          </a:ln>
        </p:spPr>
        <p:txBody>
          <a:bodyPr wrap="square" rtlCol="0">
            <a:spAutoFit/>
          </a:bodyPr>
          <a:lstStyle/>
          <a:p>
            <a:pPr marL="285750" indent="-285750">
              <a:buFont typeface="Arial" panose="020B0604020202020204" pitchFamily="34" charset="0"/>
              <a:buChar char="•"/>
            </a:pPr>
            <a:r>
              <a:rPr lang="en-US" altLang="ja-JP" sz="1400" dirty="0"/>
              <a:t>Item Gather</a:t>
            </a:r>
          </a:p>
          <a:p>
            <a:pPr marL="285750" indent="-285750">
              <a:buFont typeface="Arial" panose="020B0604020202020204" pitchFamily="34" charset="0"/>
              <a:buChar char="•"/>
            </a:pPr>
            <a:r>
              <a:rPr kumimoji="1" lang="en-US" altLang="ja-JP" sz="1400" dirty="0"/>
              <a:t>XF705</a:t>
            </a:r>
            <a:r>
              <a:rPr kumimoji="1" lang="ja-JP" altLang="en-US" sz="1400" dirty="0"/>
              <a:t>セットアップ／</a:t>
            </a:r>
            <a:r>
              <a:rPr kumimoji="1" lang="en-US" altLang="ja-JP" sz="1400" dirty="0"/>
              <a:t>Still Camera</a:t>
            </a:r>
            <a:r>
              <a:rPr kumimoji="1" lang="ja-JP" altLang="en-US" sz="1400" dirty="0"/>
              <a:t>準備</a:t>
            </a:r>
            <a:endParaRPr kumimoji="1" lang="en-US" altLang="ja-JP" sz="1400" dirty="0"/>
          </a:p>
          <a:p>
            <a:pPr marL="285750" indent="-285750">
              <a:buFont typeface="Arial" panose="020B0604020202020204" pitchFamily="34" charset="0"/>
              <a:buChar char="•"/>
            </a:pPr>
            <a:r>
              <a:rPr lang="ja-JP" altLang="en-US" sz="1400" dirty="0"/>
              <a:t>〇〇の浮遊映像取得</a:t>
            </a:r>
            <a:endParaRPr lang="en-US" altLang="ja-JP" sz="1400" dirty="0"/>
          </a:p>
          <a:p>
            <a:pPr marL="285750" indent="-285750">
              <a:buFont typeface="Arial" panose="020B0604020202020204" pitchFamily="34" charset="0"/>
              <a:buChar char="•"/>
            </a:pPr>
            <a:r>
              <a:rPr lang="ja-JP" altLang="en-US" sz="1400" dirty="0"/>
              <a:t>使用物品軌道上保管</a:t>
            </a:r>
            <a:endParaRPr lang="en-US" altLang="ja-JP" sz="1400" dirty="0"/>
          </a:p>
          <a:p>
            <a:pPr marL="285750" indent="-285750">
              <a:buFont typeface="Arial" panose="020B0604020202020204" pitchFamily="34" charset="0"/>
              <a:buChar char="•"/>
            </a:pPr>
            <a:r>
              <a:rPr lang="ja-JP" altLang="en-US" sz="1400" dirty="0"/>
              <a:t>使用物品廃棄</a:t>
            </a:r>
            <a:endParaRPr kumimoji="1" lang="en-US" altLang="ja-JP" sz="1400" dirty="0"/>
          </a:p>
        </p:txBody>
      </p:sp>
      <p:sp>
        <p:nvSpPr>
          <p:cNvPr id="13" name="テキスト ボックス 12">
            <a:extLst>
              <a:ext uri="{FF2B5EF4-FFF2-40B4-BE49-F238E27FC236}">
                <a16:creationId xmlns:a16="http://schemas.microsoft.com/office/drawing/2014/main" id="{F3E2F5FB-572A-503B-69B4-A0101BDE86D2}"/>
              </a:ext>
            </a:extLst>
          </p:cNvPr>
          <p:cNvSpPr txBox="1"/>
          <p:nvPr/>
        </p:nvSpPr>
        <p:spPr>
          <a:xfrm>
            <a:off x="1571625" y="1680818"/>
            <a:ext cx="3600000" cy="523220"/>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ja-JP" altLang="en-US" sz="1400" dirty="0"/>
              <a:t>ペイロード輸送</a:t>
            </a:r>
            <a:endParaRPr lang="en-US" altLang="ja-JP" sz="1400" dirty="0"/>
          </a:p>
          <a:p>
            <a:pPr marL="285750" indent="-285750">
              <a:buFont typeface="Arial" panose="020B0604020202020204" pitchFamily="34" charset="0"/>
              <a:buChar char="•"/>
            </a:pPr>
            <a:r>
              <a:rPr lang="ja-JP" altLang="en-US" sz="1400" dirty="0"/>
              <a:t>ビークル</a:t>
            </a:r>
            <a:r>
              <a:rPr kumimoji="1" lang="ja-JP" altLang="en-US" sz="1400" dirty="0"/>
              <a:t>への引き渡し</a:t>
            </a:r>
            <a:endParaRPr kumimoji="1" lang="en-US" altLang="ja-JP" sz="1400" dirty="0"/>
          </a:p>
        </p:txBody>
      </p:sp>
      <p:cxnSp>
        <p:nvCxnSpPr>
          <p:cNvPr id="29" name="直線矢印コネクタ 13">
            <a:extLst>
              <a:ext uri="{FF2B5EF4-FFF2-40B4-BE49-F238E27FC236}">
                <a16:creationId xmlns:a16="http://schemas.microsoft.com/office/drawing/2014/main" id="{6929BE62-E479-F9F4-F24E-BED9CD14A48E}"/>
              </a:ext>
            </a:extLst>
          </p:cNvPr>
          <p:cNvCxnSpPr>
            <a:cxnSpLocks/>
            <a:stCxn id="13" idx="2"/>
            <a:endCxn id="4" idx="0"/>
          </p:cNvCxnSpPr>
          <p:nvPr/>
        </p:nvCxnSpPr>
        <p:spPr>
          <a:xfrm>
            <a:off x="3371625" y="2204038"/>
            <a:ext cx="0" cy="44025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B8A1F562-F46C-1857-26C4-60EA6EAD78F1}"/>
              </a:ext>
            </a:extLst>
          </p:cNvPr>
          <p:cNvSpPr txBox="1"/>
          <p:nvPr/>
        </p:nvSpPr>
        <p:spPr>
          <a:xfrm>
            <a:off x="10097743" y="94945"/>
            <a:ext cx="1980029" cy="307777"/>
          </a:xfrm>
          <a:prstGeom prst="rect">
            <a:avLst/>
          </a:prstGeom>
          <a:noFill/>
        </p:spPr>
        <p:txBody>
          <a:bodyPr wrap="none" rtlCol="0">
            <a:spAutoFit/>
          </a:bodyPr>
          <a:lstStyle/>
          <a:p>
            <a:r>
              <a:rPr lang="en-US" altLang="ja-JP" sz="1400" u="sng"/>
              <a:t>※</a:t>
            </a:r>
            <a:r>
              <a:rPr lang="ja-JP" altLang="en-US" sz="1400" u="sng"/>
              <a:t>詳細はシナリオ参照</a:t>
            </a:r>
            <a:endParaRPr kumimoji="1" lang="ja-JP" altLang="en-US" sz="1400" u="sng"/>
          </a:p>
        </p:txBody>
      </p:sp>
    </p:spTree>
    <p:extLst>
      <p:ext uri="{BB962C8B-B14F-4D97-AF65-F5344CB8AC3E}">
        <p14:creationId xmlns:p14="http://schemas.microsoft.com/office/powerpoint/2010/main" val="807671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2CDE3B-6BFC-2E57-55F7-3C3C0E91D798}"/>
              </a:ext>
            </a:extLst>
          </p:cNvPr>
          <p:cNvSpPr>
            <a:spLocks noGrp="1"/>
          </p:cNvSpPr>
          <p:nvPr>
            <p:ph type="title"/>
          </p:nvPr>
        </p:nvSpPr>
        <p:spPr/>
        <p:txBody>
          <a:bodyPr/>
          <a:lstStyle/>
          <a:p>
            <a:r>
              <a:rPr kumimoji="1" lang="ja-JP" altLang="en-US" u="sng" dirty="0"/>
              <a:t>運用概要</a:t>
            </a:r>
          </a:p>
        </p:txBody>
      </p:sp>
      <p:graphicFrame>
        <p:nvGraphicFramePr>
          <p:cNvPr id="11" name="表 12">
            <a:extLst>
              <a:ext uri="{FF2B5EF4-FFF2-40B4-BE49-F238E27FC236}">
                <a16:creationId xmlns:a16="http://schemas.microsoft.com/office/drawing/2014/main" id="{C65D02CC-0A64-DA2A-8D22-7748AF6C818E}"/>
              </a:ext>
            </a:extLst>
          </p:cNvPr>
          <p:cNvGraphicFramePr>
            <a:graphicFrameLocks noGrp="1"/>
          </p:cNvGraphicFramePr>
          <p:nvPr>
            <p:extLst>
              <p:ext uri="{D42A27DB-BD31-4B8C-83A1-F6EECF244321}">
                <p14:modId xmlns:p14="http://schemas.microsoft.com/office/powerpoint/2010/main" val="2325331391"/>
              </p:ext>
            </p:extLst>
          </p:nvPr>
        </p:nvGraphicFramePr>
        <p:xfrm>
          <a:off x="553720" y="1001395"/>
          <a:ext cx="11084560" cy="3688080"/>
        </p:xfrm>
        <a:graphic>
          <a:graphicData uri="http://schemas.openxmlformats.org/drawingml/2006/table">
            <a:tbl>
              <a:tblPr firstRow="1" bandRow="1">
                <a:tableStyleId>{5940675A-B579-460E-94D1-54222C63F5DA}</a:tableStyleId>
              </a:tblPr>
              <a:tblGrid>
                <a:gridCol w="690880">
                  <a:extLst>
                    <a:ext uri="{9D8B030D-6E8A-4147-A177-3AD203B41FA5}">
                      <a16:colId xmlns:a16="http://schemas.microsoft.com/office/drawing/2014/main" val="1135271718"/>
                    </a:ext>
                  </a:extLst>
                </a:gridCol>
                <a:gridCol w="3336925">
                  <a:extLst>
                    <a:ext uri="{9D8B030D-6E8A-4147-A177-3AD203B41FA5}">
                      <a16:colId xmlns:a16="http://schemas.microsoft.com/office/drawing/2014/main" val="364905853"/>
                    </a:ext>
                  </a:extLst>
                </a:gridCol>
                <a:gridCol w="5390515">
                  <a:extLst>
                    <a:ext uri="{9D8B030D-6E8A-4147-A177-3AD203B41FA5}">
                      <a16:colId xmlns:a16="http://schemas.microsoft.com/office/drawing/2014/main" val="1680844755"/>
                    </a:ext>
                  </a:extLst>
                </a:gridCol>
                <a:gridCol w="1666240">
                  <a:extLst>
                    <a:ext uri="{9D8B030D-6E8A-4147-A177-3AD203B41FA5}">
                      <a16:colId xmlns:a16="http://schemas.microsoft.com/office/drawing/2014/main" val="3859034715"/>
                    </a:ext>
                  </a:extLst>
                </a:gridCol>
              </a:tblGrid>
              <a:tr h="308098">
                <a:tc>
                  <a:txBody>
                    <a:bodyPr/>
                    <a:lstStyle/>
                    <a:p>
                      <a:r>
                        <a:rPr kumimoji="1" lang="en-US" altLang="ja-JP" sz="1600" dirty="0"/>
                        <a:t>#</a:t>
                      </a:r>
                      <a:endParaRPr kumimoji="1" lang="ja-JP" altLang="en-US" sz="1600" dirty="0"/>
                    </a:p>
                  </a:txBody>
                  <a:tcPr/>
                </a:tc>
                <a:tc>
                  <a:txBody>
                    <a:bodyPr/>
                    <a:lstStyle/>
                    <a:p>
                      <a:r>
                        <a:rPr kumimoji="1" lang="ja-JP" altLang="en-US" sz="1600"/>
                        <a:t>作業項目</a:t>
                      </a:r>
                    </a:p>
                  </a:txBody>
                  <a:tcPr/>
                </a:tc>
                <a:tc>
                  <a:txBody>
                    <a:bodyPr/>
                    <a:lstStyle/>
                    <a:p>
                      <a:r>
                        <a:rPr kumimoji="1" lang="ja-JP" altLang="en-US" sz="1600"/>
                        <a:t>作業内容</a:t>
                      </a:r>
                    </a:p>
                  </a:txBody>
                  <a:tcPr/>
                </a:tc>
                <a:tc>
                  <a:txBody>
                    <a:bodyPr/>
                    <a:lstStyle/>
                    <a:p>
                      <a:r>
                        <a:rPr kumimoji="1" lang="ja-JP" altLang="en-US" sz="1600"/>
                        <a:t>クルータイム</a:t>
                      </a:r>
                    </a:p>
                  </a:txBody>
                  <a:tcPr/>
                </a:tc>
                <a:extLst>
                  <a:ext uri="{0D108BD9-81ED-4DB2-BD59-A6C34878D82A}">
                    <a16:rowId xmlns:a16="http://schemas.microsoft.com/office/drawing/2014/main" val="2952485883"/>
                  </a:ext>
                </a:extLst>
              </a:tr>
              <a:tr h="280089">
                <a:tc>
                  <a:txBody>
                    <a:bodyPr/>
                    <a:lstStyle/>
                    <a:p>
                      <a:r>
                        <a:rPr kumimoji="1" lang="ja-JP" altLang="en-US" sz="1400" dirty="0"/>
                        <a:t>１．</a:t>
                      </a:r>
                    </a:p>
                  </a:txBody>
                  <a:tcPr>
                    <a:solidFill>
                      <a:schemeClr val="accent4">
                        <a:lumMod val="40000"/>
                        <a:lumOff val="60000"/>
                      </a:schemeClr>
                    </a:solidFill>
                  </a:tcPr>
                </a:tc>
                <a:tc>
                  <a:txBody>
                    <a:bodyPr/>
                    <a:lstStyle/>
                    <a:p>
                      <a:r>
                        <a:rPr kumimoji="1" lang="ja-JP" altLang="en-US" sz="1400" dirty="0"/>
                        <a:t>本番（物品撮影）</a:t>
                      </a:r>
                      <a:endParaRPr kumimoji="1" lang="en-US" altLang="ja-JP" sz="1400" dirty="0"/>
                    </a:p>
                  </a:txBody>
                  <a:tcPr>
                    <a:solidFill>
                      <a:schemeClr val="accent4">
                        <a:lumMod val="40000"/>
                        <a:lumOff val="60000"/>
                      </a:schemeClr>
                    </a:solidFill>
                  </a:tcPr>
                </a:tc>
                <a:tc>
                  <a:txBody>
                    <a:bodyPr/>
                    <a:lstStyle/>
                    <a:p>
                      <a:endParaRPr kumimoji="1" lang="ja-JP" altLang="en-US" sz="1400" dirty="0"/>
                    </a:p>
                  </a:txBody>
                  <a:tcPr>
                    <a:solidFill>
                      <a:schemeClr val="accent4">
                        <a:lumMod val="40000"/>
                        <a:lumOff val="60000"/>
                      </a:schemeClr>
                    </a:solidFill>
                  </a:tcPr>
                </a:tc>
                <a:tc>
                  <a:txBody>
                    <a:bodyPr/>
                    <a:lstStyle/>
                    <a:p>
                      <a:r>
                        <a:rPr lang="ja-JP" altLang="en-US" sz="1400" dirty="0"/>
                        <a:t>〇〇</a:t>
                      </a:r>
                      <a:r>
                        <a:rPr kumimoji="1" lang="en-US" altLang="ja-JP" sz="1400" b="1" dirty="0"/>
                        <a:t>min</a:t>
                      </a:r>
                      <a:endParaRPr kumimoji="1" lang="ja-JP" altLang="en-US" sz="1400" b="1" dirty="0"/>
                    </a:p>
                  </a:txBody>
                  <a:tcPr>
                    <a:solidFill>
                      <a:schemeClr val="accent4">
                        <a:lumMod val="40000"/>
                        <a:lumOff val="60000"/>
                      </a:schemeClr>
                    </a:solidFill>
                  </a:tcPr>
                </a:tc>
                <a:extLst>
                  <a:ext uri="{0D108BD9-81ED-4DB2-BD59-A6C34878D82A}">
                    <a16:rowId xmlns:a16="http://schemas.microsoft.com/office/drawing/2014/main" val="847314057"/>
                  </a:ext>
                </a:extLst>
              </a:tr>
              <a:tr h="280089">
                <a:tc>
                  <a:txBody>
                    <a:bodyPr/>
                    <a:lstStyle/>
                    <a:p>
                      <a:r>
                        <a:rPr kumimoji="1" lang="en-US" altLang="ja-JP" sz="1400" dirty="0"/>
                        <a:t>1</a:t>
                      </a:r>
                      <a:endParaRPr kumimoji="1" lang="ja-JP" altLang="en-US" sz="1400" dirty="0"/>
                    </a:p>
                  </a:txBody>
                  <a:tcPr>
                    <a:solidFill>
                      <a:schemeClr val="accent6">
                        <a:lumMod val="20000"/>
                        <a:lumOff val="80000"/>
                      </a:schemeClr>
                    </a:solidFill>
                  </a:tcPr>
                </a:tc>
                <a:tc>
                  <a:txBody>
                    <a:bodyPr/>
                    <a:lstStyle/>
                    <a:p>
                      <a:r>
                        <a:rPr kumimoji="1" lang="ja-JP" altLang="en-US" sz="1400" dirty="0"/>
                        <a:t>物品準備</a:t>
                      </a:r>
                      <a:endParaRPr kumimoji="1" lang="en-US" altLang="ja-JP" sz="1400" dirty="0"/>
                    </a:p>
                  </a:txBody>
                  <a:tcPr>
                    <a:solidFill>
                      <a:schemeClr val="accent6">
                        <a:lumMod val="20000"/>
                        <a:lumOff val="80000"/>
                      </a:schemeClr>
                    </a:solidFill>
                  </a:tcPr>
                </a:tc>
                <a:tc>
                  <a:txBody>
                    <a:bodyPr/>
                    <a:lstStyle/>
                    <a:p>
                      <a:endParaRPr kumimoji="1" lang="ja-JP" altLang="en-US" sz="1400" dirty="0"/>
                    </a:p>
                  </a:txBody>
                  <a:tcPr>
                    <a:solidFill>
                      <a:schemeClr val="accent6">
                        <a:lumMod val="20000"/>
                        <a:lumOff val="80000"/>
                      </a:schemeClr>
                    </a:solidFill>
                  </a:tcPr>
                </a:tc>
                <a:tc>
                  <a:txBody>
                    <a:bodyPr/>
                    <a:lstStyle/>
                    <a:p>
                      <a:r>
                        <a:rPr lang="ja-JP" altLang="en-US" sz="1400" dirty="0"/>
                        <a:t>〇〇</a:t>
                      </a:r>
                      <a:r>
                        <a:rPr kumimoji="1" lang="en-US" altLang="ja-JP" sz="1400" b="1" dirty="0"/>
                        <a:t>min</a:t>
                      </a:r>
                      <a:endParaRPr kumimoji="1" lang="ja-JP" altLang="en-US" sz="1400" b="1" dirty="0"/>
                    </a:p>
                  </a:txBody>
                  <a:tcPr>
                    <a:solidFill>
                      <a:schemeClr val="accent6">
                        <a:lumMod val="20000"/>
                        <a:lumOff val="80000"/>
                      </a:schemeClr>
                    </a:solidFill>
                  </a:tcPr>
                </a:tc>
                <a:extLst>
                  <a:ext uri="{0D108BD9-81ED-4DB2-BD59-A6C34878D82A}">
                    <a16:rowId xmlns:a16="http://schemas.microsoft.com/office/drawing/2014/main" val="1045289264"/>
                  </a:ext>
                </a:extLst>
              </a:tr>
              <a:tr h="280089">
                <a:tc>
                  <a:txBody>
                    <a:bodyPr/>
                    <a:lstStyle/>
                    <a:p>
                      <a:r>
                        <a:rPr kumimoji="1" lang="en-US" altLang="ja-JP" sz="1400" dirty="0"/>
                        <a:t>1-1</a:t>
                      </a:r>
                      <a:endParaRPr kumimoji="1" lang="ja-JP" altLang="en-US" sz="1400" dirty="0"/>
                    </a:p>
                  </a:txBody>
                  <a:tcPr/>
                </a:tc>
                <a:tc>
                  <a:txBody>
                    <a:bodyPr/>
                    <a:lstStyle/>
                    <a:p>
                      <a:r>
                        <a:rPr kumimoji="1" lang="ja-JP" altLang="en-US" sz="1400" dirty="0"/>
                        <a:t>物品準備</a:t>
                      </a:r>
                    </a:p>
                  </a:txBody>
                  <a:tcPr/>
                </a:tc>
                <a:tc>
                  <a:txBody>
                    <a:bodyPr/>
                    <a:lstStyle/>
                    <a:p>
                      <a:r>
                        <a:rPr kumimoji="1" lang="ja-JP" altLang="en-US" sz="1400"/>
                        <a:t>ユーザ打上品、</a:t>
                      </a:r>
                      <a:r>
                        <a:rPr kumimoji="1" lang="en-US" altLang="ja-JP" sz="1400"/>
                        <a:t>XF705</a:t>
                      </a:r>
                      <a:r>
                        <a:rPr kumimoji="1" lang="ja-JP" altLang="en-US" sz="1400"/>
                        <a:t>録画関連</a:t>
                      </a:r>
                    </a:p>
                  </a:txBody>
                  <a:tcPr/>
                </a:tc>
                <a:tc>
                  <a:txBody>
                    <a:bodyPr/>
                    <a:lstStyle/>
                    <a:p>
                      <a:endParaRPr kumimoji="1" lang="ja-JP" altLang="en-US" sz="1400" dirty="0"/>
                    </a:p>
                  </a:txBody>
                  <a:tcPr/>
                </a:tc>
                <a:extLst>
                  <a:ext uri="{0D108BD9-81ED-4DB2-BD59-A6C34878D82A}">
                    <a16:rowId xmlns:a16="http://schemas.microsoft.com/office/drawing/2014/main" val="3691495009"/>
                  </a:ext>
                </a:extLst>
              </a:tr>
              <a:tr h="280089">
                <a:tc>
                  <a:txBody>
                    <a:bodyPr/>
                    <a:lstStyle/>
                    <a:p>
                      <a:r>
                        <a:rPr kumimoji="1" lang="en-US" altLang="ja-JP" sz="1400"/>
                        <a:t>2</a:t>
                      </a:r>
                      <a:endParaRPr kumimoji="1" lang="ja-JP" altLang="en-US" sz="1400"/>
                    </a:p>
                  </a:txBody>
                  <a:tcPr>
                    <a:solidFill>
                      <a:schemeClr val="accent6">
                        <a:lumMod val="20000"/>
                        <a:lumOff val="80000"/>
                      </a:schemeClr>
                    </a:solidFill>
                  </a:tcPr>
                </a:tc>
                <a:tc>
                  <a:txBody>
                    <a:bodyPr/>
                    <a:lstStyle/>
                    <a:p>
                      <a:r>
                        <a:rPr kumimoji="1" lang="ja-JP" altLang="en-US" sz="1400" dirty="0"/>
                        <a:t>カメラ準備・設定</a:t>
                      </a:r>
                    </a:p>
                  </a:txBody>
                  <a:tcPr>
                    <a:solidFill>
                      <a:schemeClr val="accent6">
                        <a:lumMod val="20000"/>
                        <a:lumOff val="80000"/>
                      </a:schemeClr>
                    </a:solidFill>
                  </a:tcPr>
                </a:tc>
                <a:tc>
                  <a:txBody>
                    <a:bodyPr/>
                    <a:lstStyle/>
                    <a:p>
                      <a:endParaRPr kumimoji="1" lang="ja-JP" altLang="en-US" sz="1400"/>
                    </a:p>
                  </a:txBody>
                  <a:tcPr>
                    <a:solidFill>
                      <a:schemeClr val="accent6">
                        <a:lumMod val="20000"/>
                        <a:lumOff val="80000"/>
                      </a:schemeClr>
                    </a:solidFill>
                  </a:tcPr>
                </a:tc>
                <a:tc>
                  <a:txBody>
                    <a:bodyPr/>
                    <a:lstStyle/>
                    <a:p>
                      <a:r>
                        <a:rPr lang="ja-JP" altLang="en-US" sz="1400" dirty="0"/>
                        <a:t>〇〇</a:t>
                      </a:r>
                      <a:r>
                        <a:rPr kumimoji="1" lang="en-US" altLang="ja-JP" sz="1400" b="1" dirty="0"/>
                        <a:t>min</a:t>
                      </a:r>
                      <a:endParaRPr kumimoji="1" lang="ja-JP" altLang="en-US" sz="1400" b="1" dirty="0"/>
                    </a:p>
                  </a:txBody>
                  <a:tcPr>
                    <a:solidFill>
                      <a:schemeClr val="accent6">
                        <a:lumMod val="20000"/>
                        <a:lumOff val="80000"/>
                      </a:schemeClr>
                    </a:solidFill>
                  </a:tcPr>
                </a:tc>
                <a:extLst>
                  <a:ext uri="{0D108BD9-81ED-4DB2-BD59-A6C34878D82A}">
                    <a16:rowId xmlns:a16="http://schemas.microsoft.com/office/drawing/2014/main" val="3862436178"/>
                  </a:ext>
                </a:extLst>
              </a:tr>
              <a:tr h="280089">
                <a:tc>
                  <a:txBody>
                    <a:bodyPr/>
                    <a:lstStyle/>
                    <a:p>
                      <a:r>
                        <a:rPr kumimoji="1" lang="en-US" altLang="ja-JP" sz="1400"/>
                        <a:t>2-1</a:t>
                      </a:r>
                      <a:endParaRPr kumimoji="1" lang="ja-JP" altLang="en-US" sz="1400"/>
                    </a:p>
                  </a:txBody>
                  <a:tcPr/>
                </a:tc>
                <a:tc>
                  <a:txBody>
                    <a:bodyPr/>
                    <a:lstStyle/>
                    <a:p>
                      <a:r>
                        <a:rPr kumimoji="1" lang="en-US" altLang="ja-JP" sz="1400" dirty="0"/>
                        <a:t>XF705/Still Camera</a:t>
                      </a:r>
                      <a:r>
                        <a:rPr kumimoji="1" lang="ja-JP" altLang="en-US" sz="1400" dirty="0"/>
                        <a:t>設置・設定</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HD</a:t>
                      </a:r>
                      <a:r>
                        <a:rPr kumimoji="1" lang="ja-JP" altLang="en-US" sz="1400" dirty="0"/>
                        <a:t>撮影設定、</a:t>
                      </a:r>
                      <a:r>
                        <a:rPr kumimoji="1" lang="en-US" altLang="ja-JP" sz="1400" dirty="0"/>
                        <a:t>R/T DL</a:t>
                      </a:r>
                      <a:r>
                        <a:rPr kumimoji="1" lang="ja-JP" altLang="en-US" sz="1400" dirty="0"/>
                        <a:t>開始</a:t>
                      </a:r>
                    </a:p>
                  </a:txBody>
                  <a:tcPr/>
                </a:tc>
                <a:tc>
                  <a:txBody>
                    <a:bodyPr/>
                    <a:lstStyle/>
                    <a:p>
                      <a:endParaRPr kumimoji="1" lang="ja-JP" altLang="en-US" sz="1400" dirty="0"/>
                    </a:p>
                  </a:txBody>
                  <a:tcPr/>
                </a:tc>
                <a:extLst>
                  <a:ext uri="{0D108BD9-81ED-4DB2-BD59-A6C34878D82A}">
                    <a16:rowId xmlns:a16="http://schemas.microsoft.com/office/drawing/2014/main" val="1567438992"/>
                  </a:ext>
                </a:extLst>
              </a:tr>
              <a:tr h="280089">
                <a:tc>
                  <a:txBody>
                    <a:bodyPr/>
                    <a:lstStyle/>
                    <a:p>
                      <a:r>
                        <a:rPr kumimoji="1" lang="en-US" altLang="ja-JP" sz="1400"/>
                        <a:t>3</a:t>
                      </a:r>
                      <a:endParaRPr kumimoji="1" lang="ja-JP" altLang="en-US" sz="1400"/>
                    </a:p>
                  </a:txBody>
                  <a:tcPr>
                    <a:solidFill>
                      <a:schemeClr val="accent6">
                        <a:lumMod val="20000"/>
                        <a:lumOff val="80000"/>
                      </a:schemeClr>
                    </a:solidFill>
                  </a:tcPr>
                </a:tc>
                <a:tc>
                  <a:txBody>
                    <a:bodyPr/>
                    <a:lstStyle/>
                    <a:p>
                      <a:r>
                        <a:rPr kumimoji="1" lang="ja-JP" altLang="en-US" sz="1400"/>
                        <a:t>物品撮影</a:t>
                      </a:r>
                    </a:p>
                  </a:txBody>
                  <a:tcPr>
                    <a:solidFill>
                      <a:schemeClr val="accent6">
                        <a:lumMod val="20000"/>
                        <a:lumOff val="80000"/>
                      </a:schemeClr>
                    </a:solidFill>
                  </a:tcPr>
                </a:tc>
                <a:tc>
                  <a:txBody>
                    <a:bodyPr/>
                    <a:lstStyle/>
                    <a:p>
                      <a:endParaRPr kumimoji="1" lang="ja-JP" altLang="en-US" sz="1400"/>
                    </a:p>
                  </a:txBody>
                  <a:tcPr>
                    <a:solidFill>
                      <a:schemeClr val="accent6">
                        <a:lumMod val="20000"/>
                        <a:lumOff val="80000"/>
                      </a:schemeClr>
                    </a:solidFill>
                  </a:tcPr>
                </a:tc>
                <a:tc>
                  <a:txBody>
                    <a:bodyPr/>
                    <a:lstStyle/>
                    <a:p>
                      <a:r>
                        <a:rPr lang="ja-JP" altLang="en-US" sz="1400" dirty="0"/>
                        <a:t>〇〇</a:t>
                      </a:r>
                      <a:r>
                        <a:rPr kumimoji="1" lang="en-US" altLang="ja-JP" sz="1400" b="1" dirty="0"/>
                        <a:t>min</a:t>
                      </a:r>
                      <a:endParaRPr kumimoji="1" lang="ja-JP" altLang="en-US" sz="1400" b="1" dirty="0"/>
                    </a:p>
                  </a:txBody>
                  <a:tcPr>
                    <a:solidFill>
                      <a:schemeClr val="accent6">
                        <a:lumMod val="20000"/>
                        <a:lumOff val="80000"/>
                      </a:schemeClr>
                    </a:solidFill>
                  </a:tcPr>
                </a:tc>
                <a:extLst>
                  <a:ext uri="{0D108BD9-81ED-4DB2-BD59-A6C34878D82A}">
                    <a16:rowId xmlns:a16="http://schemas.microsoft.com/office/drawing/2014/main" val="1056365726"/>
                  </a:ext>
                </a:extLst>
              </a:tr>
              <a:tr h="280089">
                <a:tc>
                  <a:txBody>
                    <a:bodyPr/>
                    <a:lstStyle/>
                    <a:p>
                      <a:r>
                        <a:rPr kumimoji="1" lang="en-US" altLang="ja-JP" sz="1400"/>
                        <a:t>3-1</a:t>
                      </a:r>
                      <a:endParaRPr kumimoji="1" lang="ja-JP" altLang="en-US" sz="1400"/>
                    </a:p>
                  </a:txBody>
                  <a:tcPr/>
                </a:tc>
                <a:tc>
                  <a:txBody>
                    <a:bodyPr/>
                    <a:lstStyle/>
                    <a:p>
                      <a:r>
                        <a:rPr kumimoji="1" lang="ja-JP" altLang="en-US" sz="1400" dirty="0"/>
                        <a:t>〇〇取り出し</a:t>
                      </a:r>
                    </a:p>
                  </a:txBody>
                  <a:tcPr/>
                </a:tc>
                <a:tc>
                  <a:txBody>
                    <a:bodyPr/>
                    <a:lstStyle/>
                    <a:p>
                      <a:r>
                        <a:rPr kumimoji="1" lang="ja-JP" altLang="en-US" sz="1400"/>
                        <a:t>漏れなどがないことを</a:t>
                      </a:r>
                      <a:r>
                        <a:rPr kumimoji="1" lang="en-US" altLang="ja-JP" sz="1400"/>
                        <a:t>Zip</a:t>
                      </a:r>
                      <a:r>
                        <a:rPr kumimoji="1" lang="ja-JP" altLang="en-US" sz="1400"/>
                        <a:t>外から確認し取り出し</a:t>
                      </a:r>
                    </a:p>
                  </a:txBody>
                  <a:tcPr/>
                </a:tc>
                <a:tc>
                  <a:txBody>
                    <a:bodyPr/>
                    <a:lstStyle/>
                    <a:p>
                      <a:r>
                        <a:rPr lang="ja-JP" altLang="en-US" sz="1400" dirty="0"/>
                        <a:t>〇〇</a:t>
                      </a:r>
                      <a:r>
                        <a:rPr kumimoji="1" lang="en-US" altLang="ja-JP" sz="1400" dirty="0"/>
                        <a:t>min</a:t>
                      </a:r>
                      <a:endParaRPr kumimoji="1" lang="ja-JP" altLang="en-US" sz="1400" dirty="0"/>
                    </a:p>
                  </a:txBody>
                  <a:tcPr/>
                </a:tc>
                <a:extLst>
                  <a:ext uri="{0D108BD9-81ED-4DB2-BD59-A6C34878D82A}">
                    <a16:rowId xmlns:a16="http://schemas.microsoft.com/office/drawing/2014/main" val="8026314"/>
                  </a:ext>
                </a:extLst>
              </a:tr>
              <a:tr h="280089">
                <a:tc>
                  <a:txBody>
                    <a:bodyPr/>
                    <a:lstStyle/>
                    <a:p>
                      <a:r>
                        <a:rPr kumimoji="1" lang="en-US" altLang="ja-JP" sz="1400"/>
                        <a:t>3-2</a:t>
                      </a:r>
                      <a:endParaRPr kumimoji="1" lang="ja-JP" altLang="en-US" sz="1400"/>
                    </a:p>
                  </a:txBody>
                  <a:tcPr/>
                </a:tc>
                <a:tc>
                  <a:txBody>
                    <a:bodyPr/>
                    <a:lstStyle/>
                    <a:p>
                      <a:r>
                        <a:rPr kumimoji="1" lang="ja-JP" altLang="en-US" sz="1400"/>
                        <a:t>浮遊状態撮影</a:t>
                      </a:r>
                    </a:p>
                  </a:txBody>
                  <a:tcPr/>
                </a:tc>
                <a:tc>
                  <a:txBody>
                    <a:bodyPr/>
                    <a:lstStyle/>
                    <a:p>
                      <a:r>
                        <a:rPr kumimoji="1" lang="ja-JP" altLang="en-US" sz="1400" dirty="0"/>
                        <a:t>〇〇が浮いているところの映像取得</a:t>
                      </a:r>
                    </a:p>
                  </a:txBody>
                  <a:tcPr/>
                </a:tc>
                <a:tc>
                  <a:txBody>
                    <a:bodyPr/>
                    <a:lstStyle/>
                    <a:p>
                      <a:r>
                        <a:rPr lang="ja-JP" altLang="en-US" sz="1400" dirty="0"/>
                        <a:t>〇〇</a:t>
                      </a:r>
                      <a:r>
                        <a:rPr kumimoji="1" lang="en-US" altLang="ja-JP" sz="1400" dirty="0"/>
                        <a:t>min</a:t>
                      </a:r>
                      <a:endParaRPr kumimoji="1" lang="ja-JP" altLang="en-US" sz="1400" dirty="0"/>
                    </a:p>
                  </a:txBody>
                  <a:tcPr/>
                </a:tc>
                <a:extLst>
                  <a:ext uri="{0D108BD9-81ED-4DB2-BD59-A6C34878D82A}">
                    <a16:rowId xmlns:a16="http://schemas.microsoft.com/office/drawing/2014/main" val="1395407874"/>
                  </a:ext>
                </a:extLst>
              </a:tr>
              <a:tr h="280089">
                <a:tc>
                  <a:txBody>
                    <a:bodyPr/>
                    <a:lstStyle/>
                    <a:p>
                      <a:r>
                        <a:rPr kumimoji="1" lang="en-US" altLang="ja-JP" sz="1400" dirty="0"/>
                        <a:t>4</a:t>
                      </a:r>
                      <a:endParaRPr kumimoji="1" lang="ja-JP" altLang="en-US" sz="1400" dirty="0"/>
                    </a:p>
                  </a:txBody>
                  <a:tcPr>
                    <a:solidFill>
                      <a:schemeClr val="accent6">
                        <a:lumMod val="20000"/>
                        <a:lumOff val="80000"/>
                      </a:schemeClr>
                    </a:solidFill>
                  </a:tcPr>
                </a:tc>
                <a:tc>
                  <a:txBody>
                    <a:bodyPr/>
                    <a:lstStyle/>
                    <a:p>
                      <a:r>
                        <a:rPr kumimoji="1" lang="ja-JP" altLang="en-US" sz="1400" dirty="0"/>
                        <a:t>片付け</a:t>
                      </a:r>
                    </a:p>
                  </a:txBody>
                  <a:tcPr>
                    <a:solidFill>
                      <a:schemeClr val="accent6">
                        <a:lumMod val="20000"/>
                        <a:lumOff val="80000"/>
                      </a:schemeClr>
                    </a:solidFill>
                  </a:tcPr>
                </a:tc>
                <a:tc>
                  <a:txBody>
                    <a:bodyPr/>
                    <a:lstStyle/>
                    <a:p>
                      <a:endParaRPr kumimoji="1" lang="ja-JP" altLang="en-US" sz="1400" dirty="0"/>
                    </a:p>
                  </a:txBody>
                  <a:tcPr>
                    <a:solidFill>
                      <a:schemeClr val="accent6">
                        <a:lumMod val="20000"/>
                        <a:lumOff val="80000"/>
                      </a:schemeClr>
                    </a:solidFill>
                  </a:tcPr>
                </a:tc>
                <a:tc>
                  <a:txBody>
                    <a:bodyPr/>
                    <a:lstStyle/>
                    <a:p>
                      <a:r>
                        <a:rPr lang="ja-JP" altLang="en-US" sz="1400" dirty="0"/>
                        <a:t>〇〇</a:t>
                      </a:r>
                      <a:r>
                        <a:rPr kumimoji="1" lang="en-US" altLang="ja-JP" sz="1400" b="1" dirty="0"/>
                        <a:t>min</a:t>
                      </a:r>
                      <a:endParaRPr kumimoji="1" lang="ja-JP" altLang="en-US" sz="1400" b="1" dirty="0"/>
                    </a:p>
                  </a:txBody>
                  <a:tcPr>
                    <a:solidFill>
                      <a:schemeClr val="accent6">
                        <a:lumMod val="20000"/>
                        <a:lumOff val="80000"/>
                      </a:schemeClr>
                    </a:solidFill>
                  </a:tcPr>
                </a:tc>
                <a:extLst>
                  <a:ext uri="{0D108BD9-81ED-4DB2-BD59-A6C34878D82A}">
                    <a16:rowId xmlns:a16="http://schemas.microsoft.com/office/drawing/2014/main" val="3049737228"/>
                  </a:ext>
                </a:extLst>
              </a:tr>
              <a:tr h="280089">
                <a:tc>
                  <a:txBody>
                    <a:bodyPr/>
                    <a:lstStyle/>
                    <a:p>
                      <a:r>
                        <a:rPr kumimoji="1" lang="en-US" altLang="ja-JP" sz="1400" dirty="0"/>
                        <a:t>4-1</a:t>
                      </a:r>
                      <a:endParaRPr kumimoji="1" lang="ja-JP" altLang="en-US" sz="1400" dirty="0"/>
                    </a:p>
                  </a:txBody>
                  <a:tcPr>
                    <a:noFill/>
                  </a:tcPr>
                </a:tc>
                <a:tc>
                  <a:txBody>
                    <a:bodyPr/>
                    <a:lstStyle/>
                    <a:p>
                      <a:r>
                        <a:rPr kumimoji="1" lang="ja-JP" altLang="en-US" sz="1400" dirty="0"/>
                        <a:t>取得画像の</a:t>
                      </a:r>
                      <a:r>
                        <a:rPr kumimoji="1" lang="en-US" altLang="ja-JP" sz="1400" dirty="0"/>
                        <a:t>DL</a:t>
                      </a:r>
                      <a:endParaRPr kumimoji="1" lang="ja-JP" altLang="en-US" sz="1400" dirty="0"/>
                    </a:p>
                  </a:txBody>
                  <a:tcPr>
                    <a:noFill/>
                  </a:tcPr>
                </a:tc>
                <a:tc>
                  <a:txBody>
                    <a:bodyPr/>
                    <a:lstStyle/>
                    <a:p>
                      <a:r>
                        <a:rPr kumimoji="1" lang="en-US" altLang="ja-JP" sz="1400" dirty="0"/>
                        <a:t>XF705/Still Camera</a:t>
                      </a:r>
                      <a:r>
                        <a:rPr kumimoji="1" lang="ja-JP" altLang="en-US" sz="1400" dirty="0"/>
                        <a:t>からデータ移行</a:t>
                      </a:r>
                    </a:p>
                  </a:txBody>
                  <a:tcPr>
                    <a:noFill/>
                  </a:tcPr>
                </a:tc>
                <a:tc>
                  <a:txBody>
                    <a:bodyPr/>
                    <a:lstStyle/>
                    <a:p>
                      <a:r>
                        <a:rPr lang="ja-JP" altLang="en-US" sz="1400" dirty="0"/>
                        <a:t>〇〇</a:t>
                      </a:r>
                      <a:r>
                        <a:rPr kumimoji="1" lang="en-US" altLang="ja-JP" sz="1400" dirty="0"/>
                        <a:t>min</a:t>
                      </a:r>
                    </a:p>
                  </a:txBody>
                  <a:tcPr>
                    <a:noFill/>
                  </a:tcPr>
                </a:tc>
                <a:extLst>
                  <a:ext uri="{0D108BD9-81ED-4DB2-BD59-A6C34878D82A}">
                    <a16:rowId xmlns:a16="http://schemas.microsoft.com/office/drawing/2014/main" val="3549708917"/>
                  </a:ext>
                </a:extLst>
              </a:tr>
              <a:tr h="280089">
                <a:tc>
                  <a:txBody>
                    <a:bodyPr/>
                    <a:lstStyle/>
                    <a:p>
                      <a:r>
                        <a:rPr kumimoji="1" lang="en-US" altLang="ja-JP" sz="1400" dirty="0"/>
                        <a:t>4-2</a:t>
                      </a:r>
                      <a:endParaRPr kumimoji="1" lang="ja-JP" altLang="en-US" sz="1400" dirty="0"/>
                    </a:p>
                  </a:txBody>
                  <a:tcPr>
                    <a:noFill/>
                  </a:tcPr>
                </a:tc>
                <a:tc>
                  <a:txBody>
                    <a:bodyPr/>
                    <a:lstStyle/>
                    <a:p>
                      <a:r>
                        <a:rPr kumimoji="1" lang="ja-JP" altLang="en-US" sz="1400"/>
                        <a:t>物品の片付け</a:t>
                      </a:r>
                    </a:p>
                  </a:txBody>
                  <a:tcPr>
                    <a:noFill/>
                  </a:tcPr>
                </a:tc>
                <a:tc>
                  <a:txBody>
                    <a:bodyPr/>
                    <a:lstStyle/>
                    <a:p>
                      <a:r>
                        <a:rPr kumimoji="1" lang="ja-JP" altLang="en-US" sz="1400"/>
                        <a:t>使用物品の片付け</a:t>
                      </a:r>
                    </a:p>
                  </a:txBody>
                  <a:tcPr>
                    <a:noFill/>
                  </a:tcPr>
                </a:tc>
                <a:tc>
                  <a:txBody>
                    <a:bodyPr/>
                    <a:lstStyle/>
                    <a:p>
                      <a:r>
                        <a:rPr lang="ja-JP" altLang="en-US" sz="1400" dirty="0"/>
                        <a:t>〇〇</a:t>
                      </a:r>
                      <a:r>
                        <a:rPr kumimoji="1" lang="en-US" altLang="ja-JP" sz="1400" dirty="0"/>
                        <a:t>min</a:t>
                      </a:r>
                      <a:endParaRPr kumimoji="1" lang="ja-JP" altLang="en-US" sz="1400" dirty="0"/>
                    </a:p>
                  </a:txBody>
                  <a:tcPr>
                    <a:noFill/>
                  </a:tcPr>
                </a:tc>
                <a:extLst>
                  <a:ext uri="{0D108BD9-81ED-4DB2-BD59-A6C34878D82A}">
                    <a16:rowId xmlns:a16="http://schemas.microsoft.com/office/drawing/2014/main" val="1778277780"/>
                  </a:ext>
                </a:extLst>
              </a:tr>
            </a:tbl>
          </a:graphicData>
        </a:graphic>
      </p:graphicFrame>
    </p:spTree>
    <p:extLst>
      <p:ext uri="{BB962C8B-B14F-4D97-AF65-F5344CB8AC3E}">
        <p14:creationId xmlns:p14="http://schemas.microsoft.com/office/powerpoint/2010/main" val="3736951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27154-C699-BACA-7D94-0282DD532D5D}"/>
              </a:ext>
            </a:extLst>
          </p:cNvPr>
          <p:cNvSpPr>
            <a:spLocks noGrp="1"/>
          </p:cNvSpPr>
          <p:nvPr>
            <p:ph type="title"/>
          </p:nvPr>
        </p:nvSpPr>
        <p:spPr/>
        <p:txBody>
          <a:bodyPr/>
          <a:lstStyle/>
          <a:p>
            <a:r>
              <a:rPr kumimoji="1" lang="ja-JP" altLang="en-US" u="sng"/>
              <a:t>運用制約・要望・注意事項</a:t>
            </a:r>
          </a:p>
        </p:txBody>
      </p:sp>
      <p:graphicFrame>
        <p:nvGraphicFramePr>
          <p:cNvPr id="4" name="表 4">
            <a:extLst>
              <a:ext uri="{FF2B5EF4-FFF2-40B4-BE49-F238E27FC236}">
                <a16:creationId xmlns:a16="http://schemas.microsoft.com/office/drawing/2014/main" id="{E9A4E9C8-2957-3B77-A4B4-711EF28E8E81}"/>
              </a:ext>
            </a:extLst>
          </p:cNvPr>
          <p:cNvGraphicFramePr>
            <a:graphicFrameLocks noGrp="1"/>
          </p:cNvGraphicFramePr>
          <p:nvPr>
            <p:extLst>
              <p:ext uri="{D42A27DB-BD31-4B8C-83A1-F6EECF244321}">
                <p14:modId xmlns:p14="http://schemas.microsoft.com/office/powerpoint/2010/main" val="3000226116"/>
              </p:ext>
            </p:extLst>
          </p:nvPr>
        </p:nvGraphicFramePr>
        <p:xfrm>
          <a:off x="1082876" y="1034473"/>
          <a:ext cx="10515600" cy="1828800"/>
        </p:xfrm>
        <a:graphic>
          <a:graphicData uri="http://schemas.openxmlformats.org/drawingml/2006/table">
            <a:tbl>
              <a:tblPr firstRow="1" bandRow="1">
                <a:tableStyleId>{5C22544A-7EE6-4342-B048-85BDC9FD1C3A}</a:tableStyleId>
              </a:tblPr>
              <a:tblGrid>
                <a:gridCol w="1080221">
                  <a:extLst>
                    <a:ext uri="{9D8B030D-6E8A-4147-A177-3AD203B41FA5}">
                      <a16:colId xmlns:a16="http://schemas.microsoft.com/office/drawing/2014/main" val="734380579"/>
                    </a:ext>
                  </a:extLst>
                </a:gridCol>
                <a:gridCol w="4689987">
                  <a:extLst>
                    <a:ext uri="{9D8B030D-6E8A-4147-A177-3AD203B41FA5}">
                      <a16:colId xmlns:a16="http://schemas.microsoft.com/office/drawing/2014/main" val="3259134917"/>
                    </a:ext>
                  </a:extLst>
                </a:gridCol>
                <a:gridCol w="4745392">
                  <a:extLst>
                    <a:ext uri="{9D8B030D-6E8A-4147-A177-3AD203B41FA5}">
                      <a16:colId xmlns:a16="http://schemas.microsoft.com/office/drawing/2014/main" val="3597806658"/>
                    </a:ext>
                  </a:extLst>
                </a:gridCol>
              </a:tblGrid>
              <a:tr h="362334">
                <a:tc>
                  <a:txBody>
                    <a:bodyPr/>
                    <a:lstStyle/>
                    <a:p>
                      <a:endParaRPr kumimoji="1" lang="ja-JP" altLang="en-US"/>
                    </a:p>
                  </a:txBody>
                  <a:tcPr/>
                </a:tc>
                <a:tc>
                  <a:txBody>
                    <a:bodyPr/>
                    <a:lstStyle/>
                    <a:p>
                      <a:r>
                        <a:rPr kumimoji="1" lang="ja-JP" altLang="en-US" dirty="0"/>
                        <a:t>制約・要望・注意事項</a:t>
                      </a:r>
                    </a:p>
                  </a:txBody>
                  <a:tcPr/>
                </a:tc>
                <a:tc>
                  <a:txBody>
                    <a:bodyPr/>
                    <a:lstStyle/>
                    <a:p>
                      <a:r>
                        <a:rPr kumimoji="1" lang="ja-JP" altLang="en-US"/>
                        <a:t>根拠</a:t>
                      </a:r>
                    </a:p>
                  </a:txBody>
                  <a:tcPr/>
                </a:tc>
                <a:extLst>
                  <a:ext uri="{0D108BD9-81ED-4DB2-BD59-A6C34878D82A}">
                    <a16:rowId xmlns:a16="http://schemas.microsoft.com/office/drawing/2014/main" val="4008747349"/>
                  </a:ext>
                </a:extLst>
              </a:tr>
              <a:tr h="362334">
                <a:tc>
                  <a:txBody>
                    <a:bodyPr/>
                    <a:lstStyle/>
                    <a:p>
                      <a:endParaRPr kumimoji="1" lang="ja-JP" altLang="en-US" dirty="0"/>
                    </a:p>
                  </a:txBody>
                  <a:tcPr/>
                </a:tc>
                <a:tc>
                  <a:txBody>
                    <a:bodyPr/>
                    <a:lstStyle/>
                    <a:p>
                      <a:endParaRPr kumimoji="1" lang="ja-JP" altLang="en-US" dirty="0">
                        <a:solidFill>
                          <a:schemeClr val="tx1"/>
                        </a:solidFill>
                      </a:endParaRP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391128696"/>
                  </a:ext>
                </a:extLst>
              </a:tr>
              <a:tr h="362334">
                <a:tc>
                  <a:txBody>
                    <a:bodyPr/>
                    <a:lstStyle/>
                    <a:p>
                      <a:endParaRPr kumimoji="1" lang="ja-JP" altLang="en-US" dirty="0">
                        <a:solidFill>
                          <a:srgbClr val="FF0000"/>
                        </a:solidFill>
                      </a:endParaRPr>
                    </a:p>
                  </a:txBody>
                  <a:tcPr/>
                </a:tc>
                <a:tc>
                  <a:txBody>
                    <a:bodyPr/>
                    <a:lstStyle/>
                    <a:p>
                      <a:endParaRPr kumimoji="1" lang="ja-JP" altLang="en-US" dirty="0">
                        <a:solidFill>
                          <a:srgbClr val="FF0000"/>
                        </a:solidFill>
                      </a:endParaRPr>
                    </a:p>
                  </a:txBody>
                  <a:tcPr/>
                </a:tc>
                <a:tc>
                  <a:txBody>
                    <a:bodyPr/>
                    <a:lstStyle/>
                    <a:p>
                      <a:endParaRPr kumimoji="1" lang="ja-JP" altLang="en-US" dirty="0">
                        <a:solidFill>
                          <a:srgbClr val="FF0000"/>
                        </a:solidFill>
                      </a:endParaRPr>
                    </a:p>
                  </a:txBody>
                  <a:tcPr/>
                </a:tc>
                <a:extLst>
                  <a:ext uri="{0D108BD9-81ED-4DB2-BD59-A6C34878D82A}">
                    <a16:rowId xmlns:a16="http://schemas.microsoft.com/office/drawing/2014/main" val="1306215393"/>
                  </a:ext>
                </a:extLst>
              </a:tr>
              <a:tr h="36233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50512742"/>
                  </a:ext>
                </a:extLst>
              </a:tr>
              <a:tr h="362334">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919032002"/>
                  </a:ext>
                </a:extLst>
              </a:tr>
            </a:tbl>
          </a:graphicData>
        </a:graphic>
      </p:graphicFrame>
    </p:spTree>
    <p:extLst>
      <p:ext uri="{BB962C8B-B14F-4D97-AF65-F5344CB8AC3E}">
        <p14:creationId xmlns:p14="http://schemas.microsoft.com/office/powerpoint/2010/main" val="4094638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2CDE3B-6BFC-2E57-55F7-3C3C0E91D798}"/>
              </a:ext>
            </a:extLst>
          </p:cNvPr>
          <p:cNvSpPr>
            <a:spLocks noGrp="1"/>
          </p:cNvSpPr>
          <p:nvPr>
            <p:ph type="title"/>
          </p:nvPr>
        </p:nvSpPr>
        <p:spPr/>
        <p:txBody>
          <a:bodyPr/>
          <a:lstStyle/>
          <a:p>
            <a:r>
              <a:rPr kumimoji="1" lang="ja-JP" altLang="en-US" u="sng"/>
              <a:t>運用準備体制</a:t>
            </a:r>
          </a:p>
        </p:txBody>
      </p:sp>
      <p:graphicFrame>
        <p:nvGraphicFramePr>
          <p:cNvPr id="12" name="表 12">
            <a:extLst>
              <a:ext uri="{FF2B5EF4-FFF2-40B4-BE49-F238E27FC236}">
                <a16:creationId xmlns:a16="http://schemas.microsoft.com/office/drawing/2014/main" id="{7A23298F-9AAA-97C5-E3E9-0BE4204DD1C0}"/>
              </a:ext>
            </a:extLst>
          </p:cNvPr>
          <p:cNvGraphicFramePr>
            <a:graphicFrameLocks noGrp="1"/>
          </p:cNvGraphicFramePr>
          <p:nvPr>
            <p:extLst>
              <p:ext uri="{D42A27DB-BD31-4B8C-83A1-F6EECF244321}">
                <p14:modId xmlns:p14="http://schemas.microsoft.com/office/powerpoint/2010/main" val="3397524189"/>
              </p:ext>
            </p:extLst>
          </p:nvPr>
        </p:nvGraphicFramePr>
        <p:xfrm>
          <a:off x="714969" y="935107"/>
          <a:ext cx="11125202" cy="5123210"/>
        </p:xfrm>
        <a:graphic>
          <a:graphicData uri="http://schemas.openxmlformats.org/drawingml/2006/table">
            <a:tbl>
              <a:tblPr firstRow="1" bandRow="1">
                <a:tableStyleId>{5940675A-B579-460E-94D1-54222C63F5DA}</a:tableStyleId>
              </a:tblPr>
              <a:tblGrid>
                <a:gridCol w="3257591">
                  <a:extLst>
                    <a:ext uri="{9D8B030D-6E8A-4147-A177-3AD203B41FA5}">
                      <a16:colId xmlns:a16="http://schemas.microsoft.com/office/drawing/2014/main" val="1969537754"/>
                    </a:ext>
                  </a:extLst>
                </a:gridCol>
                <a:gridCol w="2622537">
                  <a:extLst>
                    <a:ext uri="{9D8B030D-6E8A-4147-A177-3AD203B41FA5}">
                      <a16:colId xmlns:a16="http://schemas.microsoft.com/office/drawing/2014/main" val="1894218697"/>
                    </a:ext>
                  </a:extLst>
                </a:gridCol>
                <a:gridCol w="2622537">
                  <a:extLst>
                    <a:ext uri="{9D8B030D-6E8A-4147-A177-3AD203B41FA5}">
                      <a16:colId xmlns:a16="http://schemas.microsoft.com/office/drawing/2014/main" val="1820402692"/>
                    </a:ext>
                  </a:extLst>
                </a:gridCol>
                <a:gridCol w="2622537">
                  <a:extLst>
                    <a:ext uri="{9D8B030D-6E8A-4147-A177-3AD203B41FA5}">
                      <a16:colId xmlns:a16="http://schemas.microsoft.com/office/drawing/2014/main" val="3328850926"/>
                    </a:ext>
                  </a:extLst>
                </a:gridCol>
              </a:tblGrid>
              <a:tr h="234467">
                <a:tc>
                  <a:txBody>
                    <a:bodyPr/>
                    <a:lstStyle/>
                    <a:p>
                      <a:endParaRPr kumimoji="1" lang="ja-JP" altLang="en-US" sz="1600"/>
                    </a:p>
                  </a:txBody>
                  <a:tcPr>
                    <a:solidFill>
                      <a:schemeClr val="accent5">
                        <a:lumMod val="20000"/>
                        <a:lumOff val="80000"/>
                      </a:schemeClr>
                    </a:solidFill>
                  </a:tcPr>
                </a:tc>
                <a:tc>
                  <a:txBody>
                    <a:bodyPr/>
                    <a:lstStyle/>
                    <a:p>
                      <a:pPr algn="ctr"/>
                      <a:r>
                        <a:rPr kumimoji="1" lang="ja-JP" altLang="en-US" sz="1600"/>
                        <a:t>ユーザ</a:t>
                      </a:r>
                    </a:p>
                  </a:txBody>
                  <a:tcPr anchor="ctr">
                    <a:solidFill>
                      <a:schemeClr val="accent5">
                        <a:lumMod val="20000"/>
                        <a:lumOff val="80000"/>
                      </a:schemeClr>
                    </a:solidFill>
                  </a:tcPr>
                </a:tc>
                <a:tc>
                  <a:txBody>
                    <a:bodyPr/>
                    <a:lstStyle/>
                    <a:p>
                      <a:pPr algn="ctr"/>
                      <a:r>
                        <a:rPr kumimoji="1" lang="en-US" altLang="ja-JP" sz="1600"/>
                        <a:t>JAXA</a:t>
                      </a:r>
                      <a:r>
                        <a:rPr kumimoji="1" lang="ja-JP" altLang="en-US" sz="1600"/>
                        <a:t>原局</a:t>
                      </a:r>
                    </a:p>
                  </a:txBody>
                  <a:tcPr anchor="ctr">
                    <a:solidFill>
                      <a:schemeClr val="accent5">
                        <a:lumMod val="20000"/>
                        <a:lumOff val="80000"/>
                      </a:schemeClr>
                    </a:solidFill>
                  </a:tcPr>
                </a:tc>
                <a:tc>
                  <a:txBody>
                    <a:bodyPr/>
                    <a:lstStyle/>
                    <a:p>
                      <a:pPr algn="ctr"/>
                      <a:r>
                        <a:rPr kumimoji="1" lang="en-US" altLang="ja-JP" sz="1600"/>
                        <a:t>JEM</a:t>
                      </a:r>
                      <a:r>
                        <a:rPr kumimoji="1" lang="ja-JP" altLang="en-US" sz="1600"/>
                        <a:t>運用</a:t>
                      </a:r>
                    </a:p>
                  </a:txBody>
                  <a:tcPr anchor="ctr">
                    <a:solidFill>
                      <a:schemeClr val="accent5">
                        <a:lumMod val="20000"/>
                        <a:lumOff val="80000"/>
                      </a:schemeClr>
                    </a:solidFill>
                  </a:tcPr>
                </a:tc>
                <a:extLst>
                  <a:ext uri="{0D108BD9-81ED-4DB2-BD59-A6C34878D82A}">
                    <a16:rowId xmlns:a16="http://schemas.microsoft.com/office/drawing/2014/main" val="1269313574"/>
                  </a:ext>
                </a:extLst>
              </a:tr>
              <a:tr h="234467">
                <a:tc>
                  <a:txBody>
                    <a:bodyPr/>
                    <a:lstStyle/>
                    <a:p>
                      <a:r>
                        <a:rPr kumimoji="1" lang="ja-JP" altLang="en-US" sz="1600"/>
                        <a:t>ミッション要求</a:t>
                      </a:r>
                    </a:p>
                  </a:txBody>
                  <a:tcPr>
                    <a:solidFill>
                      <a:schemeClr val="accent6">
                        <a:lumMod val="20000"/>
                        <a:lumOff val="80000"/>
                      </a:schemeClr>
                    </a:solidFill>
                  </a:tcPr>
                </a:tc>
                <a:tc>
                  <a:txBody>
                    <a:bodyPr/>
                    <a:lstStyle/>
                    <a:p>
                      <a:pPr algn="ctr"/>
                      <a:endParaRPr kumimoji="1" lang="ja-JP" altLang="en-US" sz="1600" dirty="0">
                        <a:solidFill>
                          <a:schemeClr val="bg1">
                            <a:lumMod val="75000"/>
                          </a:schemeClr>
                        </a:solidFill>
                      </a:endParaRPr>
                    </a:p>
                  </a:txBody>
                  <a:tcPr anchor="ctr">
                    <a:solidFill>
                      <a:schemeClr val="accent6">
                        <a:lumMod val="20000"/>
                        <a:lumOff val="80000"/>
                      </a:schemeClr>
                    </a:solidFill>
                  </a:tcPr>
                </a:tc>
                <a:tc>
                  <a:txBody>
                    <a:bodyPr/>
                    <a:lstStyle/>
                    <a:p>
                      <a:pPr algn="ctr"/>
                      <a:endParaRPr kumimoji="1" lang="ja-JP" altLang="en-US" sz="1600">
                        <a:solidFill>
                          <a:schemeClr val="bg1">
                            <a:lumMod val="75000"/>
                          </a:schemeClr>
                        </a:solidFill>
                      </a:endParaRPr>
                    </a:p>
                  </a:txBody>
                  <a:tcPr anchor="ctr">
                    <a:solidFill>
                      <a:schemeClr val="accent6">
                        <a:lumMod val="20000"/>
                        <a:lumOff val="80000"/>
                      </a:schemeClr>
                    </a:solidFill>
                  </a:tcPr>
                </a:tc>
                <a:tc>
                  <a:txBody>
                    <a:bodyPr/>
                    <a:lstStyle/>
                    <a:p>
                      <a:pPr algn="ctr"/>
                      <a:endParaRPr kumimoji="1" lang="ja-JP" altLang="en-US" sz="1600">
                        <a:solidFill>
                          <a:schemeClr val="bg1">
                            <a:lumMod val="75000"/>
                          </a:schemeClr>
                        </a:solidFill>
                      </a:endParaRPr>
                    </a:p>
                  </a:txBody>
                  <a:tcPr anchor="ctr">
                    <a:solidFill>
                      <a:schemeClr val="accent6">
                        <a:lumMod val="20000"/>
                        <a:lumOff val="80000"/>
                      </a:schemeClr>
                    </a:solidFill>
                  </a:tcPr>
                </a:tc>
                <a:extLst>
                  <a:ext uri="{0D108BD9-81ED-4DB2-BD59-A6C34878D82A}">
                    <a16:rowId xmlns:a16="http://schemas.microsoft.com/office/drawing/2014/main" val="3394778206"/>
                  </a:ext>
                </a:extLst>
              </a:tr>
              <a:tr h="234467">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600"/>
                        <a:t>要求まとめ・提示</a:t>
                      </a:r>
                    </a:p>
                  </a:txBody>
                  <a:tcPr/>
                </a:tc>
                <a:tc>
                  <a:txBody>
                    <a:bodyPr/>
                    <a:lstStyle/>
                    <a:p>
                      <a:pPr algn="ctr"/>
                      <a:r>
                        <a:rPr kumimoji="1" lang="ja-JP" altLang="en-US" sz="1600" dirty="0">
                          <a:solidFill>
                            <a:schemeClr val="bg1">
                              <a:lumMod val="75000"/>
                            </a:schemeClr>
                          </a:solidFill>
                        </a:rPr>
                        <a:t>✓</a:t>
                      </a:r>
                    </a:p>
                  </a:txBody>
                  <a:tcPr anchor="ctr"/>
                </a:tc>
                <a:tc>
                  <a:txBody>
                    <a:bodyPr/>
                    <a:lstStyle/>
                    <a:p>
                      <a:pPr algn="ctr"/>
                      <a:endParaRPr kumimoji="1" lang="ja-JP" altLang="en-US" sz="1600">
                        <a:solidFill>
                          <a:schemeClr val="bg1">
                            <a:lumMod val="75000"/>
                          </a:schemeClr>
                        </a:solidFill>
                      </a:endParaRPr>
                    </a:p>
                  </a:txBody>
                  <a:tcPr anchor="ctr"/>
                </a:tc>
                <a:tc>
                  <a:txBody>
                    <a:bodyPr/>
                    <a:lstStyle/>
                    <a:p>
                      <a:pPr algn="ctr"/>
                      <a:endParaRPr kumimoji="1" lang="ja-JP" altLang="en-US" sz="1600">
                        <a:solidFill>
                          <a:schemeClr val="bg1">
                            <a:lumMod val="75000"/>
                          </a:schemeClr>
                        </a:solidFill>
                      </a:endParaRPr>
                    </a:p>
                  </a:txBody>
                  <a:tcPr anchor="ctr"/>
                </a:tc>
                <a:extLst>
                  <a:ext uri="{0D108BD9-81ED-4DB2-BD59-A6C34878D82A}">
                    <a16:rowId xmlns:a16="http://schemas.microsoft.com/office/drawing/2014/main" val="1451198291"/>
                  </a:ext>
                </a:extLst>
              </a:tr>
              <a:tr h="234467">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600"/>
                        <a:t>要求精査・インプット</a:t>
                      </a:r>
                    </a:p>
                  </a:txBody>
                  <a:tcPr/>
                </a:tc>
                <a:tc>
                  <a:txBody>
                    <a:bodyPr/>
                    <a:lstStyle/>
                    <a:p>
                      <a:pPr algn="ctr"/>
                      <a:endParaRPr kumimoji="1" lang="ja-JP" altLang="en-US" sz="1600" dirty="0">
                        <a:solidFill>
                          <a:schemeClr val="bg1">
                            <a:lumMod val="75000"/>
                          </a:schemeClr>
                        </a:solidFill>
                      </a:endParaRPr>
                    </a:p>
                  </a:txBody>
                  <a:tcPr anchor="ctr"/>
                </a:tc>
                <a:tc>
                  <a:txBody>
                    <a:bodyPr/>
                    <a:lstStyle/>
                    <a:p>
                      <a:pPr algn="ctr"/>
                      <a:r>
                        <a:rPr kumimoji="1" lang="ja-JP" altLang="en-US" sz="1600">
                          <a:solidFill>
                            <a:schemeClr val="bg1">
                              <a:lumMod val="75000"/>
                            </a:schemeClr>
                          </a:solidFill>
                        </a:rPr>
                        <a:t>✓</a:t>
                      </a:r>
                    </a:p>
                  </a:txBody>
                  <a:tcPr anchor="ctr"/>
                </a:tc>
                <a:tc>
                  <a:txBody>
                    <a:bodyPr/>
                    <a:lstStyle/>
                    <a:p>
                      <a:pPr algn="ctr"/>
                      <a:endParaRPr kumimoji="1" lang="ja-JP" altLang="en-US" sz="1600">
                        <a:solidFill>
                          <a:schemeClr val="bg1">
                            <a:lumMod val="75000"/>
                          </a:schemeClr>
                        </a:solidFill>
                      </a:endParaRPr>
                    </a:p>
                  </a:txBody>
                  <a:tcPr anchor="ctr"/>
                </a:tc>
                <a:extLst>
                  <a:ext uri="{0D108BD9-81ED-4DB2-BD59-A6C34878D82A}">
                    <a16:rowId xmlns:a16="http://schemas.microsoft.com/office/drawing/2014/main" val="3209420876"/>
                  </a:ext>
                </a:extLst>
              </a:tr>
              <a:tr h="234467">
                <a:tc>
                  <a:txBody>
                    <a:bodyPr/>
                    <a:lstStyle/>
                    <a:p>
                      <a:r>
                        <a:rPr kumimoji="1" lang="ja-JP" altLang="en-US" sz="1600"/>
                        <a:t>物品準備</a:t>
                      </a:r>
                    </a:p>
                  </a:txBody>
                  <a:tcPr>
                    <a:solidFill>
                      <a:schemeClr val="accent6">
                        <a:lumMod val="20000"/>
                        <a:lumOff val="80000"/>
                      </a:schemeClr>
                    </a:solidFill>
                  </a:tcPr>
                </a:tc>
                <a:tc>
                  <a:txBody>
                    <a:bodyPr/>
                    <a:lstStyle/>
                    <a:p>
                      <a:pPr algn="ctr"/>
                      <a:endParaRPr kumimoji="1" lang="ja-JP" altLang="en-US" sz="1600" dirty="0">
                        <a:solidFill>
                          <a:schemeClr val="bg1">
                            <a:lumMod val="75000"/>
                          </a:schemeClr>
                        </a:solidFill>
                      </a:endParaRPr>
                    </a:p>
                  </a:txBody>
                  <a:tcPr anchor="ctr">
                    <a:solidFill>
                      <a:schemeClr val="accent6">
                        <a:lumMod val="20000"/>
                        <a:lumOff val="80000"/>
                      </a:schemeClr>
                    </a:solidFill>
                  </a:tcPr>
                </a:tc>
                <a:tc>
                  <a:txBody>
                    <a:bodyPr/>
                    <a:lstStyle/>
                    <a:p>
                      <a:pPr algn="ctr"/>
                      <a:endParaRPr kumimoji="1" lang="ja-JP" altLang="en-US" sz="1600">
                        <a:solidFill>
                          <a:schemeClr val="bg1">
                            <a:lumMod val="75000"/>
                          </a:schemeClr>
                        </a:solidFill>
                      </a:endParaRPr>
                    </a:p>
                  </a:txBody>
                  <a:tcPr anchor="ctr">
                    <a:solidFill>
                      <a:schemeClr val="accent6">
                        <a:lumMod val="20000"/>
                        <a:lumOff val="80000"/>
                      </a:schemeClr>
                    </a:solidFill>
                  </a:tcPr>
                </a:tc>
                <a:tc>
                  <a:txBody>
                    <a:bodyPr/>
                    <a:lstStyle/>
                    <a:p>
                      <a:pPr algn="ctr"/>
                      <a:endParaRPr kumimoji="1" lang="ja-JP" altLang="en-US" sz="1600">
                        <a:solidFill>
                          <a:schemeClr val="bg1">
                            <a:lumMod val="75000"/>
                          </a:schemeClr>
                        </a:solidFill>
                      </a:endParaRPr>
                    </a:p>
                  </a:txBody>
                  <a:tcPr anchor="ctr">
                    <a:solidFill>
                      <a:schemeClr val="accent6">
                        <a:lumMod val="20000"/>
                        <a:lumOff val="80000"/>
                      </a:schemeClr>
                    </a:solidFill>
                  </a:tcPr>
                </a:tc>
                <a:extLst>
                  <a:ext uri="{0D108BD9-81ED-4DB2-BD59-A6C34878D82A}">
                    <a16:rowId xmlns:a16="http://schemas.microsoft.com/office/drawing/2014/main" val="2910236115"/>
                  </a:ext>
                </a:extLst>
              </a:tr>
              <a:tr h="234467">
                <a:tc>
                  <a:txBody>
                    <a:bodyPr/>
                    <a:lstStyle/>
                    <a:p>
                      <a:pPr lvl="1"/>
                      <a:r>
                        <a:rPr kumimoji="1" lang="ja-JP" altLang="en-US" sz="1600"/>
                        <a:t>打上品調達</a:t>
                      </a:r>
                    </a:p>
                  </a:txBody>
                  <a:tcPr/>
                </a:tc>
                <a:tc>
                  <a:txBody>
                    <a:bodyPr/>
                    <a:lstStyle/>
                    <a:p>
                      <a:pPr algn="ctr"/>
                      <a:r>
                        <a:rPr kumimoji="1" lang="ja-JP" altLang="en-US" sz="1600">
                          <a:solidFill>
                            <a:schemeClr val="bg1">
                              <a:lumMod val="75000"/>
                            </a:schemeClr>
                          </a:solidFill>
                        </a:rPr>
                        <a:t>✓</a:t>
                      </a:r>
                    </a:p>
                  </a:txBody>
                  <a:tcPr anchor="ctr"/>
                </a:tc>
                <a:tc>
                  <a:txBody>
                    <a:bodyPr/>
                    <a:lstStyle/>
                    <a:p>
                      <a:pPr algn="ctr"/>
                      <a:endParaRPr kumimoji="1" lang="ja-JP" altLang="en-US" sz="1600">
                        <a:solidFill>
                          <a:schemeClr val="bg1">
                            <a:lumMod val="75000"/>
                          </a:schemeClr>
                        </a:solidFill>
                      </a:endParaRPr>
                    </a:p>
                  </a:txBody>
                  <a:tcPr anchor="ctr"/>
                </a:tc>
                <a:tc>
                  <a:txBody>
                    <a:bodyPr/>
                    <a:lstStyle/>
                    <a:p>
                      <a:pPr algn="ctr"/>
                      <a:endParaRPr kumimoji="1" lang="ja-JP" altLang="en-US" sz="1600">
                        <a:solidFill>
                          <a:schemeClr val="bg1">
                            <a:lumMod val="75000"/>
                          </a:schemeClr>
                        </a:solidFill>
                      </a:endParaRPr>
                    </a:p>
                  </a:txBody>
                  <a:tcPr anchor="ctr"/>
                </a:tc>
                <a:extLst>
                  <a:ext uri="{0D108BD9-81ED-4DB2-BD59-A6C34878D82A}">
                    <a16:rowId xmlns:a16="http://schemas.microsoft.com/office/drawing/2014/main" val="1682677022"/>
                  </a:ext>
                </a:extLst>
              </a:tr>
              <a:tr h="490250">
                <a:tc>
                  <a:txBody>
                    <a:bodyPr/>
                    <a:lstStyle/>
                    <a:p>
                      <a:pPr lvl="1"/>
                      <a:r>
                        <a:rPr kumimoji="1" lang="ja-JP" altLang="en-US" sz="1600"/>
                        <a:t>打上品調整</a:t>
                      </a:r>
                      <a:r>
                        <a:rPr kumimoji="1" lang="en-US" altLang="ja-JP" sz="1600"/>
                        <a:t>(</a:t>
                      </a:r>
                      <a:r>
                        <a:rPr kumimoji="1" lang="ja-JP" altLang="en-US" sz="1600"/>
                        <a:t>安全、輸送等</a:t>
                      </a:r>
                      <a:r>
                        <a:rPr kumimoji="1" lang="en-US" altLang="ja-JP" sz="1600"/>
                        <a:t>)</a:t>
                      </a:r>
                      <a:endParaRPr kumimoji="1" lang="ja-JP" altLang="en-US" sz="1600"/>
                    </a:p>
                  </a:txBody>
                  <a:tcPr/>
                </a:tc>
                <a:tc>
                  <a:txBody>
                    <a:bodyPr/>
                    <a:lstStyle/>
                    <a:p>
                      <a:pPr algn="ctr"/>
                      <a:endParaRPr kumimoji="1" lang="ja-JP" altLang="en-US" sz="1600" dirty="0">
                        <a:solidFill>
                          <a:schemeClr val="bg1">
                            <a:lumMod val="75000"/>
                          </a:schemeClr>
                        </a:solidFill>
                      </a:endParaRPr>
                    </a:p>
                  </a:txBody>
                  <a:tcPr anchor="ctr"/>
                </a:tc>
                <a:tc>
                  <a:txBody>
                    <a:bodyPr/>
                    <a:lstStyle/>
                    <a:p>
                      <a:pPr algn="ctr"/>
                      <a:r>
                        <a:rPr kumimoji="1" lang="ja-JP" altLang="en-US" sz="1600" dirty="0">
                          <a:solidFill>
                            <a:schemeClr val="bg1">
                              <a:lumMod val="75000"/>
                            </a:schemeClr>
                          </a:solidFill>
                        </a:rPr>
                        <a:t>✓</a:t>
                      </a:r>
                      <a:endParaRPr kumimoji="1" lang="en-US" altLang="ja-JP" sz="1600" dirty="0">
                        <a:solidFill>
                          <a:schemeClr val="bg1">
                            <a:lumMod val="75000"/>
                          </a:schemeClr>
                        </a:solidFill>
                      </a:endParaRPr>
                    </a:p>
                    <a:p>
                      <a:pPr algn="ctr"/>
                      <a:r>
                        <a:rPr kumimoji="1" lang="ja-JP" altLang="en-US" sz="1200" dirty="0">
                          <a:solidFill>
                            <a:schemeClr val="bg1">
                              <a:lumMod val="75000"/>
                            </a:schemeClr>
                          </a:solidFill>
                        </a:rPr>
                        <a:t>審査資料作成、</a:t>
                      </a:r>
                      <a:r>
                        <a:rPr kumimoji="1" lang="en-US" altLang="ja-JP" sz="1200" dirty="0" err="1">
                          <a:solidFill>
                            <a:schemeClr val="bg1">
                              <a:lumMod val="75000"/>
                            </a:schemeClr>
                          </a:solidFill>
                        </a:rPr>
                        <a:t>OpNom</a:t>
                      </a:r>
                      <a:r>
                        <a:rPr kumimoji="1" lang="en-US" altLang="ja-JP" sz="1200" dirty="0">
                          <a:solidFill>
                            <a:schemeClr val="bg1">
                              <a:lumMod val="75000"/>
                            </a:schemeClr>
                          </a:solidFill>
                        </a:rPr>
                        <a:t>/</a:t>
                      </a:r>
                      <a:r>
                        <a:rPr kumimoji="1" lang="ja-JP" altLang="en-US" sz="1200" dirty="0">
                          <a:solidFill>
                            <a:schemeClr val="bg1">
                              <a:lumMod val="75000"/>
                            </a:schemeClr>
                          </a:solidFill>
                        </a:rPr>
                        <a:t>ラベル申請資料作成</a:t>
                      </a:r>
                    </a:p>
                  </a:txBody>
                  <a:tcPr anchor="ctr"/>
                </a:tc>
                <a:tc>
                  <a:txBody>
                    <a:bodyPr/>
                    <a:lstStyle/>
                    <a:p>
                      <a:pPr algn="ctr"/>
                      <a:r>
                        <a:rPr kumimoji="1" lang="ja-JP" altLang="en-US" sz="1600">
                          <a:solidFill>
                            <a:schemeClr val="bg1">
                              <a:lumMod val="75000"/>
                            </a:schemeClr>
                          </a:solidFill>
                        </a:rPr>
                        <a:t>✓</a:t>
                      </a:r>
                      <a:endParaRPr kumimoji="1" lang="en-US" altLang="ja-JP" sz="1600">
                        <a:solidFill>
                          <a:schemeClr val="bg1">
                            <a:lumMod val="75000"/>
                          </a:schemeClr>
                        </a:solidFill>
                      </a:endParaRPr>
                    </a:p>
                    <a:p>
                      <a:pPr algn="ctr"/>
                      <a:r>
                        <a:rPr kumimoji="1" lang="ja-JP" altLang="en-US" sz="1200">
                          <a:solidFill>
                            <a:schemeClr val="bg1">
                              <a:lumMod val="75000"/>
                            </a:schemeClr>
                          </a:solidFill>
                        </a:rPr>
                        <a:t>申請作業</a:t>
                      </a:r>
                      <a:endParaRPr kumimoji="1" lang="ja-JP" altLang="en-US" sz="1400">
                        <a:solidFill>
                          <a:schemeClr val="bg1">
                            <a:lumMod val="75000"/>
                          </a:schemeClr>
                        </a:solidFill>
                      </a:endParaRPr>
                    </a:p>
                  </a:txBody>
                  <a:tcPr anchor="ctr"/>
                </a:tc>
                <a:extLst>
                  <a:ext uri="{0D108BD9-81ED-4DB2-BD59-A6C34878D82A}">
                    <a16:rowId xmlns:a16="http://schemas.microsoft.com/office/drawing/2014/main" val="3963255662"/>
                  </a:ext>
                </a:extLst>
              </a:tr>
              <a:tr h="490250">
                <a:tc>
                  <a:txBody>
                    <a:bodyPr/>
                    <a:lstStyle/>
                    <a:p>
                      <a:pPr lvl="1"/>
                      <a:r>
                        <a:rPr kumimoji="1" lang="ja-JP" altLang="en-US" sz="1600"/>
                        <a:t>射場</a:t>
                      </a:r>
                      <a:r>
                        <a:rPr kumimoji="1" lang="en-US" altLang="ja-JP" sz="1600"/>
                        <a:t>/</a:t>
                      </a:r>
                      <a:r>
                        <a:rPr kumimoji="1" lang="ja-JP" altLang="en-US" sz="1600"/>
                        <a:t>回収場作業</a:t>
                      </a:r>
                    </a:p>
                  </a:txBody>
                  <a:tcPr/>
                </a:tc>
                <a:tc>
                  <a:txBody>
                    <a:bodyPr/>
                    <a:lstStyle/>
                    <a:p>
                      <a:pPr algn="ctr"/>
                      <a:r>
                        <a:rPr kumimoji="1" lang="en-US" altLang="ja-JP" sz="1400">
                          <a:solidFill>
                            <a:schemeClr val="bg1">
                              <a:lumMod val="75000"/>
                            </a:schemeClr>
                          </a:solidFill>
                        </a:rPr>
                        <a:t>N/A</a:t>
                      </a:r>
                    </a:p>
                  </a:txBody>
                  <a:tcPr anchor="ctr"/>
                </a:tc>
                <a:tc>
                  <a:txBody>
                    <a:bodyPr/>
                    <a:lstStyle/>
                    <a:p>
                      <a:pPr algn="ctr"/>
                      <a:r>
                        <a:rPr kumimoji="1" lang="en-US" altLang="ja-JP" sz="1400" dirty="0">
                          <a:solidFill>
                            <a:schemeClr val="bg1">
                              <a:lumMod val="75000"/>
                            </a:schemeClr>
                          </a:solidFill>
                        </a:rPr>
                        <a:t>N/A</a:t>
                      </a:r>
                      <a:endParaRPr kumimoji="1" lang="ja-JP" altLang="en-US" sz="1400" dirty="0">
                        <a:solidFill>
                          <a:schemeClr val="bg1">
                            <a:lumMod val="75000"/>
                          </a:schemeClr>
                        </a:solidFill>
                      </a:endParaRPr>
                    </a:p>
                  </a:txBody>
                  <a:tcPr anchor="ctr"/>
                </a:tc>
                <a:tc>
                  <a:txBody>
                    <a:bodyPr/>
                    <a:lstStyle/>
                    <a:p>
                      <a:pPr algn="ctr"/>
                      <a:r>
                        <a:rPr kumimoji="1" lang="en-US" altLang="ja-JP" sz="1400">
                          <a:solidFill>
                            <a:schemeClr val="bg1">
                              <a:lumMod val="75000"/>
                            </a:schemeClr>
                          </a:solidFill>
                        </a:rPr>
                        <a:t>N/A</a:t>
                      </a:r>
                      <a:endParaRPr kumimoji="1" lang="ja-JP" altLang="en-US" sz="1400">
                        <a:solidFill>
                          <a:schemeClr val="bg1">
                            <a:lumMod val="75000"/>
                          </a:schemeClr>
                        </a:solidFill>
                      </a:endParaRPr>
                    </a:p>
                  </a:txBody>
                  <a:tcPr anchor="ctr"/>
                </a:tc>
                <a:extLst>
                  <a:ext uri="{0D108BD9-81ED-4DB2-BD59-A6C34878D82A}">
                    <a16:rowId xmlns:a16="http://schemas.microsoft.com/office/drawing/2014/main" val="3945239505"/>
                  </a:ext>
                </a:extLst>
              </a:tr>
              <a:tr h="234467">
                <a:tc>
                  <a:txBody>
                    <a:bodyPr/>
                    <a:lstStyle/>
                    <a:p>
                      <a:r>
                        <a:rPr kumimoji="1" lang="ja-JP" altLang="en-US" sz="1600"/>
                        <a:t>運用準備</a:t>
                      </a:r>
                    </a:p>
                  </a:txBody>
                  <a:tcPr>
                    <a:solidFill>
                      <a:schemeClr val="accent6">
                        <a:lumMod val="20000"/>
                        <a:lumOff val="80000"/>
                      </a:schemeClr>
                    </a:solidFill>
                  </a:tcPr>
                </a:tc>
                <a:tc>
                  <a:txBody>
                    <a:bodyPr/>
                    <a:lstStyle/>
                    <a:p>
                      <a:pPr algn="ctr"/>
                      <a:endParaRPr kumimoji="1" lang="ja-JP" altLang="en-US" sz="1600">
                        <a:solidFill>
                          <a:schemeClr val="bg1">
                            <a:lumMod val="75000"/>
                          </a:schemeClr>
                        </a:solidFill>
                      </a:endParaRPr>
                    </a:p>
                  </a:txBody>
                  <a:tcPr anchor="ctr">
                    <a:solidFill>
                      <a:schemeClr val="accent6">
                        <a:lumMod val="20000"/>
                        <a:lumOff val="80000"/>
                      </a:schemeClr>
                    </a:solidFill>
                  </a:tcPr>
                </a:tc>
                <a:tc>
                  <a:txBody>
                    <a:bodyPr/>
                    <a:lstStyle/>
                    <a:p>
                      <a:pPr algn="ctr"/>
                      <a:endParaRPr kumimoji="1" lang="ja-JP" altLang="en-US" sz="1600" dirty="0">
                        <a:solidFill>
                          <a:schemeClr val="bg1">
                            <a:lumMod val="75000"/>
                          </a:schemeClr>
                        </a:solidFill>
                      </a:endParaRPr>
                    </a:p>
                  </a:txBody>
                  <a:tcPr anchor="ctr">
                    <a:solidFill>
                      <a:schemeClr val="accent6">
                        <a:lumMod val="20000"/>
                        <a:lumOff val="80000"/>
                      </a:schemeClr>
                    </a:solidFill>
                  </a:tcPr>
                </a:tc>
                <a:tc>
                  <a:txBody>
                    <a:bodyPr/>
                    <a:lstStyle/>
                    <a:p>
                      <a:pPr algn="ctr"/>
                      <a:endParaRPr kumimoji="1" lang="ja-JP" altLang="en-US" sz="1600">
                        <a:solidFill>
                          <a:schemeClr val="bg1">
                            <a:lumMod val="75000"/>
                          </a:schemeClr>
                        </a:solidFill>
                      </a:endParaRPr>
                    </a:p>
                  </a:txBody>
                  <a:tcPr anchor="ctr">
                    <a:solidFill>
                      <a:schemeClr val="accent6">
                        <a:lumMod val="20000"/>
                        <a:lumOff val="80000"/>
                      </a:schemeClr>
                    </a:solidFill>
                  </a:tcPr>
                </a:tc>
                <a:extLst>
                  <a:ext uri="{0D108BD9-81ED-4DB2-BD59-A6C34878D82A}">
                    <a16:rowId xmlns:a16="http://schemas.microsoft.com/office/drawing/2014/main" val="3687161337"/>
                  </a:ext>
                </a:extLst>
              </a:tr>
              <a:tr h="383674">
                <a:tc>
                  <a:txBody>
                    <a:bodyPr/>
                    <a:lstStyle/>
                    <a:p>
                      <a:pPr lvl="1"/>
                      <a:r>
                        <a:rPr kumimoji="1" lang="ja-JP" altLang="en-US" sz="1600"/>
                        <a:t>プロダクト源泉</a:t>
                      </a:r>
                    </a:p>
                  </a:txBody>
                  <a:tcPr/>
                </a:tc>
                <a:tc>
                  <a:txBody>
                    <a:bodyPr/>
                    <a:lstStyle/>
                    <a:p>
                      <a:pPr algn="ctr"/>
                      <a:r>
                        <a:rPr kumimoji="1" lang="ja-JP" altLang="en-US" sz="1800">
                          <a:solidFill>
                            <a:schemeClr val="bg1">
                              <a:lumMod val="75000"/>
                            </a:schemeClr>
                          </a:solidFill>
                        </a:rPr>
                        <a:t>✓</a:t>
                      </a:r>
                      <a:endParaRPr kumimoji="1" lang="en-US" altLang="ja-JP" sz="2000">
                        <a:solidFill>
                          <a:schemeClr val="bg1">
                            <a:lumMod val="75000"/>
                          </a:schemeClr>
                        </a:solidFill>
                      </a:endParaRPr>
                    </a:p>
                    <a:p>
                      <a:pPr algn="ctr"/>
                      <a:r>
                        <a:rPr kumimoji="1" lang="ja-JP" altLang="en-US" sz="1200">
                          <a:solidFill>
                            <a:schemeClr val="bg1">
                              <a:lumMod val="75000"/>
                            </a:schemeClr>
                          </a:solidFill>
                        </a:rPr>
                        <a:t>要求情報提示</a:t>
                      </a:r>
                    </a:p>
                  </a:txBody>
                  <a:tcPr anchor="ctr"/>
                </a:tc>
                <a:tc>
                  <a:txBody>
                    <a:bodyPr/>
                    <a:lstStyle/>
                    <a:p>
                      <a:pPr algn="ctr"/>
                      <a:r>
                        <a:rPr kumimoji="1" lang="ja-JP" altLang="en-US" sz="1600" dirty="0">
                          <a:solidFill>
                            <a:schemeClr val="bg1">
                              <a:lumMod val="75000"/>
                            </a:schemeClr>
                          </a:solidFill>
                        </a:rPr>
                        <a:t>✓</a:t>
                      </a:r>
                      <a:endParaRPr kumimoji="1" lang="en-US" altLang="ja-JP" sz="1600" dirty="0">
                        <a:solidFill>
                          <a:schemeClr val="bg1">
                            <a:lumMod val="75000"/>
                          </a:schemeClr>
                        </a:solidFill>
                      </a:endParaRPr>
                    </a:p>
                    <a:p>
                      <a:pPr algn="ctr"/>
                      <a:r>
                        <a:rPr kumimoji="1" lang="ja-JP" altLang="en-US" sz="1200" dirty="0">
                          <a:solidFill>
                            <a:schemeClr val="bg1">
                              <a:lumMod val="75000"/>
                            </a:schemeClr>
                          </a:solidFill>
                        </a:rPr>
                        <a:t>源泉作成</a:t>
                      </a:r>
                      <a:endParaRPr kumimoji="1" lang="ja-JP" altLang="en-US" sz="1600" dirty="0">
                        <a:solidFill>
                          <a:schemeClr val="bg1">
                            <a:lumMod val="75000"/>
                          </a:schemeClr>
                        </a:solidFill>
                      </a:endParaRPr>
                    </a:p>
                  </a:txBody>
                  <a:tcPr anchor="ctr"/>
                </a:tc>
                <a:tc>
                  <a:txBody>
                    <a:bodyPr/>
                    <a:lstStyle/>
                    <a:p>
                      <a:pPr algn="ctr"/>
                      <a:endParaRPr kumimoji="1" lang="ja-JP" altLang="en-US" sz="1600" dirty="0">
                        <a:solidFill>
                          <a:schemeClr val="bg1">
                            <a:lumMod val="75000"/>
                          </a:schemeClr>
                        </a:solidFill>
                      </a:endParaRPr>
                    </a:p>
                  </a:txBody>
                  <a:tcPr anchor="ctr"/>
                </a:tc>
                <a:extLst>
                  <a:ext uri="{0D108BD9-81ED-4DB2-BD59-A6C34878D82A}">
                    <a16:rowId xmlns:a16="http://schemas.microsoft.com/office/drawing/2014/main" val="2628614857"/>
                  </a:ext>
                </a:extLst>
              </a:tr>
              <a:tr h="362358">
                <a:tc>
                  <a:txBody>
                    <a:bodyPr/>
                    <a:lstStyle/>
                    <a:p>
                      <a:pPr lvl="1"/>
                      <a:r>
                        <a:rPr kumimoji="1" lang="ja-JP" altLang="en-US" sz="1600"/>
                        <a:t>プロダクト作成</a:t>
                      </a:r>
                    </a:p>
                  </a:txBody>
                  <a:tcPr/>
                </a:tc>
                <a:tc>
                  <a:txBody>
                    <a:bodyPr/>
                    <a:lstStyle/>
                    <a:p>
                      <a:pPr algn="ctr"/>
                      <a:endParaRPr kumimoji="1" lang="ja-JP" altLang="en-US" sz="1600">
                        <a:solidFill>
                          <a:schemeClr val="bg1">
                            <a:lumMod val="75000"/>
                          </a:schemeClr>
                        </a:solidFill>
                      </a:endParaRPr>
                    </a:p>
                  </a:txBody>
                  <a:tcPr anchor="ctr"/>
                </a:tc>
                <a:tc>
                  <a:txBody>
                    <a:bodyPr/>
                    <a:lstStyle/>
                    <a:p>
                      <a:pPr algn="ctr"/>
                      <a:r>
                        <a:rPr kumimoji="1" lang="ja-JP" altLang="en-US" sz="1600" dirty="0">
                          <a:solidFill>
                            <a:schemeClr val="bg1">
                              <a:lumMod val="75000"/>
                            </a:schemeClr>
                          </a:solidFill>
                        </a:rPr>
                        <a:t>✓</a:t>
                      </a:r>
                    </a:p>
                    <a:p>
                      <a:pPr algn="ctr"/>
                      <a:r>
                        <a:rPr kumimoji="1" lang="ja-JP" altLang="en-US" sz="1200" dirty="0">
                          <a:solidFill>
                            <a:schemeClr val="bg1">
                              <a:lumMod val="75000"/>
                            </a:schemeClr>
                          </a:solidFill>
                        </a:rPr>
                        <a:t>プロダクトレビュー・調整</a:t>
                      </a:r>
                    </a:p>
                  </a:txBody>
                  <a:tcPr anchor="ctr"/>
                </a:tc>
                <a:tc>
                  <a:txBody>
                    <a:bodyPr/>
                    <a:lstStyle/>
                    <a:p>
                      <a:pPr algn="ctr"/>
                      <a:r>
                        <a:rPr kumimoji="1" lang="ja-JP" altLang="en-US" sz="1600" dirty="0">
                          <a:solidFill>
                            <a:schemeClr val="bg1">
                              <a:lumMod val="75000"/>
                            </a:schemeClr>
                          </a:solidFill>
                        </a:rPr>
                        <a:t>✓</a:t>
                      </a:r>
                      <a:endParaRPr kumimoji="1" lang="en-US" altLang="ja-JP" sz="1600" dirty="0">
                        <a:solidFill>
                          <a:schemeClr val="bg1">
                            <a:lumMod val="75000"/>
                          </a:schemeClr>
                        </a:solidFill>
                      </a:endParaRPr>
                    </a:p>
                    <a:p>
                      <a:pPr algn="ctr"/>
                      <a:r>
                        <a:rPr kumimoji="1" lang="ja-JP" altLang="en-US" sz="1200" dirty="0">
                          <a:solidFill>
                            <a:schemeClr val="bg1">
                              <a:lumMod val="75000"/>
                            </a:schemeClr>
                          </a:solidFill>
                        </a:rPr>
                        <a:t>プロダクト作成</a:t>
                      </a:r>
                      <a:endParaRPr kumimoji="1" lang="ja-JP" altLang="en-US" sz="1600" dirty="0">
                        <a:solidFill>
                          <a:schemeClr val="bg1">
                            <a:lumMod val="75000"/>
                          </a:schemeClr>
                        </a:solidFill>
                      </a:endParaRPr>
                    </a:p>
                  </a:txBody>
                  <a:tcPr anchor="ctr"/>
                </a:tc>
                <a:extLst>
                  <a:ext uri="{0D108BD9-81ED-4DB2-BD59-A6C34878D82A}">
                    <a16:rowId xmlns:a16="http://schemas.microsoft.com/office/drawing/2014/main" val="2697243180"/>
                  </a:ext>
                </a:extLst>
              </a:tr>
              <a:tr h="362358">
                <a:tc>
                  <a:txBody>
                    <a:bodyPr/>
                    <a:lstStyle/>
                    <a:p>
                      <a:pPr lvl="1"/>
                      <a:r>
                        <a:rPr kumimoji="1" lang="ja-JP" altLang="en-US" sz="1600"/>
                        <a:t>計画調整</a:t>
                      </a:r>
                    </a:p>
                  </a:txBody>
                  <a:tcPr/>
                </a:tc>
                <a:tc>
                  <a:txBody>
                    <a:bodyPr/>
                    <a:lstStyle/>
                    <a:p>
                      <a:pPr algn="ctr"/>
                      <a:endParaRPr kumimoji="1" lang="ja-JP" altLang="en-US" sz="1600">
                        <a:solidFill>
                          <a:schemeClr val="bg1">
                            <a:lumMod val="75000"/>
                          </a:schemeClr>
                        </a:solidFill>
                      </a:endParaRPr>
                    </a:p>
                  </a:txBody>
                  <a:tcPr anchor="ctr"/>
                </a:tc>
                <a:tc>
                  <a:txBody>
                    <a:bodyPr/>
                    <a:lstStyle/>
                    <a:p>
                      <a:pPr algn="ctr"/>
                      <a:r>
                        <a:rPr kumimoji="1" lang="ja-JP" altLang="en-US" sz="1600">
                          <a:solidFill>
                            <a:schemeClr val="bg1">
                              <a:lumMod val="75000"/>
                            </a:schemeClr>
                          </a:solidFill>
                        </a:rPr>
                        <a:t>✓</a:t>
                      </a:r>
                    </a:p>
                    <a:p>
                      <a:pPr algn="ctr"/>
                      <a:r>
                        <a:rPr kumimoji="1" lang="ja-JP" altLang="en-US" sz="1200">
                          <a:solidFill>
                            <a:schemeClr val="bg1">
                              <a:lumMod val="75000"/>
                            </a:schemeClr>
                          </a:solidFill>
                        </a:rPr>
                        <a:t>源泉提示</a:t>
                      </a:r>
                    </a:p>
                  </a:txBody>
                  <a:tcPr anchor="ctr"/>
                </a:tc>
                <a:tc>
                  <a:txBody>
                    <a:bodyPr/>
                    <a:lstStyle/>
                    <a:p>
                      <a:pPr algn="ctr"/>
                      <a:r>
                        <a:rPr kumimoji="1" lang="ja-JP" altLang="en-US" sz="1600" dirty="0">
                          <a:solidFill>
                            <a:schemeClr val="bg1">
                              <a:lumMod val="75000"/>
                            </a:schemeClr>
                          </a:solidFill>
                        </a:rPr>
                        <a:t>✓</a:t>
                      </a:r>
                      <a:endParaRPr kumimoji="1" lang="en-US" altLang="ja-JP" sz="1600" dirty="0">
                        <a:solidFill>
                          <a:schemeClr val="bg1">
                            <a:lumMod val="75000"/>
                          </a:schemeClr>
                        </a:solidFill>
                      </a:endParaRPr>
                    </a:p>
                    <a:p>
                      <a:pPr algn="ctr"/>
                      <a:r>
                        <a:rPr kumimoji="1" lang="ja-JP" altLang="en-US" sz="1200" dirty="0">
                          <a:solidFill>
                            <a:schemeClr val="bg1">
                              <a:lumMod val="75000"/>
                            </a:schemeClr>
                          </a:solidFill>
                        </a:rPr>
                        <a:t>調整資料作成</a:t>
                      </a:r>
                      <a:r>
                        <a:rPr kumimoji="1" lang="en-US" altLang="ja-JP" sz="1200" dirty="0">
                          <a:solidFill>
                            <a:schemeClr val="bg1">
                              <a:lumMod val="75000"/>
                            </a:schemeClr>
                          </a:solidFill>
                        </a:rPr>
                        <a:t>/</a:t>
                      </a:r>
                      <a:r>
                        <a:rPr kumimoji="1" lang="ja-JP" altLang="en-US" sz="1200" dirty="0">
                          <a:solidFill>
                            <a:schemeClr val="bg1">
                              <a:lumMod val="75000"/>
                            </a:schemeClr>
                          </a:solidFill>
                        </a:rPr>
                        <a:t>計画調整</a:t>
                      </a:r>
                      <a:endParaRPr kumimoji="1" lang="ja-JP" altLang="en-US" sz="1600" dirty="0">
                        <a:solidFill>
                          <a:schemeClr val="bg1">
                            <a:lumMod val="75000"/>
                          </a:schemeClr>
                        </a:solidFill>
                      </a:endParaRPr>
                    </a:p>
                  </a:txBody>
                  <a:tcPr anchor="ctr"/>
                </a:tc>
                <a:extLst>
                  <a:ext uri="{0D108BD9-81ED-4DB2-BD59-A6C34878D82A}">
                    <a16:rowId xmlns:a16="http://schemas.microsoft.com/office/drawing/2014/main" val="2519616767"/>
                  </a:ext>
                </a:extLst>
              </a:tr>
            </a:tbl>
          </a:graphicData>
        </a:graphic>
      </p:graphicFrame>
      <p:sp>
        <p:nvSpPr>
          <p:cNvPr id="13" name="テキスト ボックス 12">
            <a:extLst>
              <a:ext uri="{FF2B5EF4-FFF2-40B4-BE49-F238E27FC236}">
                <a16:creationId xmlns:a16="http://schemas.microsoft.com/office/drawing/2014/main" id="{A21BA76F-9275-4772-657E-7A450AE74909}"/>
              </a:ext>
            </a:extLst>
          </p:cNvPr>
          <p:cNvSpPr txBox="1"/>
          <p:nvPr/>
        </p:nvSpPr>
        <p:spPr>
          <a:xfrm>
            <a:off x="6701012" y="273933"/>
            <a:ext cx="4795028" cy="369332"/>
          </a:xfrm>
          <a:prstGeom prst="rect">
            <a:avLst/>
          </a:prstGeom>
          <a:noFill/>
        </p:spPr>
        <p:txBody>
          <a:bodyPr wrap="square" rtlCol="0">
            <a:spAutoFit/>
          </a:bodyPr>
          <a:lstStyle/>
          <a:p>
            <a:pPr algn="r"/>
            <a:r>
              <a:rPr kumimoji="1" lang="en-US" altLang="ja-JP"/>
              <a:t>※</a:t>
            </a:r>
            <a:r>
              <a:rPr kumimoji="1" lang="ja-JP" altLang="en-US"/>
              <a:t>詳細は責任分担表参照</a:t>
            </a:r>
          </a:p>
        </p:txBody>
      </p:sp>
      <p:sp>
        <p:nvSpPr>
          <p:cNvPr id="3" name="正方形/長方形 2">
            <a:extLst>
              <a:ext uri="{FF2B5EF4-FFF2-40B4-BE49-F238E27FC236}">
                <a16:creationId xmlns:a16="http://schemas.microsoft.com/office/drawing/2014/main" id="{5EC58B7B-CF04-6970-2B39-F66359C4DE16}"/>
              </a:ext>
            </a:extLst>
          </p:cNvPr>
          <p:cNvSpPr/>
          <p:nvPr/>
        </p:nvSpPr>
        <p:spPr>
          <a:xfrm>
            <a:off x="1233948" y="1824003"/>
            <a:ext cx="9724104" cy="177963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a:t>【</a:t>
            </a:r>
            <a:r>
              <a:rPr lang="en-US" altLang="ja-JP" dirty="0"/>
              <a:t>JAXA</a:t>
            </a:r>
            <a:r>
              <a:rPr lang="ja-JP" altLang="en-US" dirty="0"/>
              <a:t>記入欄</a:t>
            </a:r>
            <a:r>
              <a:rPr kumimoji="1" lang="en-US" altLang="ja-JP" dirty="0"/>
              <a:t>】</a:t>
            </a:r>
          </a:p>
          <a:p>
            <a:pPr algn="ctr"/>
            <a:r>
              <a:rPr kumimoji="1" lang="ja-JP" altLang="en-US" dirty="0"/>
              <a:t>本シート及び申し込みデータシートに記載いただいた内容を基に、</a:t>
            </a:r>
            <a:r>
              <a:rPr kumimoji="1" lang="en-US" altLang="ja-JP" dirty="0"/>
              <a:t>JAXA</a:t>
            </a:r>
            <a:r>
              <a:rPr kumimoji="1" lang="ja-JP" altLang="en-US" dirty="0"/>
              <a:t>にて内容記載します</a:t>
            </a:r>
          </a:p>
        </p:txBody>
      </p:sp>
    </p:spTree>
    <p:extLst>
      <p:ext uri="{BB962C8B-B14F-4D97-AF65-F5344CB8AC3E}">
        <p14:creationId xmlns:p14="http://schemas.microsoft.com/office/powerpoint/2010/main" val="2138491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2CDE3B-6BFC-2E57-55F7-3C3C0E91D798}"/>
              </a:ext>
            </a:extLst>
          </p:cNvPr>
          <p:cNvSpPr>
            <a:spLocks noGrp="1"/>
          </p:cNvSpPr>
          <p:nvPr>
            <p:ph type="title"/>
          </p:nvPr>
        </p:nvSpPr>
        <p:spPr/>
        <p:txBody>
          <a:bodyPr/>
          <a:lstStyle/>
          <a:p>
            <a:r>
              <a:rPr kumimoji="1" lang="ja-JP" altLang="en-US" u="sng"/>
              <a:t>運用準備体制</a:t>
            </a:r>
          </a:p>
        </p:txBody>
      </p:sp>
      <p:graphicFrame>
        <p:nvGraphicFramePr>
          <p:cNvPr id="12" name="表 12">
            <a:extLst>
              <a:ext uri="{FF2B5EF4-FFF2-40B4-BE49-F238E27FC236}">
                <a16:creationId xmlns:a16="http://schemas.microsoft.com/office/drawing/2014/main" id="{7A23298F-9AAA-97C5-E3E9-0BE4204DD1C0}"/>
              </a:ext>
            </a:extLst>
          </p:cNvPr>
          <p:cNvGraphicFramePr>
            <a:graphicFrameLocks noGrp="1"/>
          </p:cNvGraphicFramePr>
          <p:nvPr>
            <p:extLst>
              <p:ext uri="{D42A27DB-BD31-4B8C-83A1-F6EECF244321}">
                <p14:modId xmlns:p14="http://schemas.microsoft.com/office/powerpoint/2010/main" val="1123611180"/>
              </p:ext>
            </p:extLst>
          </p:nvPr>
        </p:nvGraphicFramePr>
        <p:xfrm>
          <a:off x="714969" y="935107"/>
          <a:ext cx="11125202" cy="2956560"/>
        </p:xfrm>
        <a:graphic>
          <a:graphicData uri="http://schemas.openxmlformats.org/drawingml/2006/table">
            <a:tbl>
              <a:tblPr firstRow="1" bandRow="1">
                <a:tableStyleId>{5940675A-B579-460E-94D1-54222C63F5DA}</a:tableStyleId>
              </a:tblPr>
              <a:tblGrid>
                <a:gridCol w="3257591">
                  <a:extLst>
                    <a:ext uri="{9D8B030D-6E8A-4147-A177-3AD203B41FA5}">
                      <a16:colId xmlns:a16="http://schemas.microsoft.com/office/drawing/2014/main" val="1969537754"/>
                    </a:ext>
                  </a:extLst>
                </a:gridCol>
                <a:gridCol w="2622537">
                  <a:extLst>
                    <a:ext uri="{9D8B030D-6E8A-4147-A177-3AD203B41FA5}">
                      <a16:colId xmlns:a16="http://schemas.microsoft.com/office/drawing/2014/main" val="1894218697"/>
                    </a:ext>
                  </a:extLst>
                </a:gridCol>
                <a:gridCol w="2622537">
                  <a:extLst>
                    <a:ext uri="{9D8B030D-6E8A-4147-A177-3AD203B41FA5}">
                      <a16:colId xmlns:a16="http://schemas.microsoft.com/office/drawing/2014/main" val="1820402692"/>
                    </a:ext>
                  </a:extLst>
                </a:gridCol>
                <a:gridCol w="2622537">
                  <a:extLst>
                    <a:ext uri="{9D8B030D-6E8A-4147-A177-3AD203B41FA5}">
                      <a16:colId xmlns:a16="http://schemas.microsoft.com/office/drawing/2014/main" val="3328850926"/>
                    </a:ext>
                  </a:extLst>
                </a:gridCol>
              </a:tblGrid>
              <a:tr h="234467">
                <a:tc>
                  <a:txBody>
                    <a:bodyPr/>
                    <a:lstStyle/>
                    <a:p>
                      <a:endParaRPr kumimoji="1" lang="ja-JP" altLang="en-US" sz="1600"/>
                    </a:p>
                  </a:txBody>
                  <a:tcPr>
                    <a:solidFill>
                      <a:schemeClr val="accent5">
                        <a:lumMod val="20000"/>
                        <a:lumOff val="80000"/>
                      </a:schemeClr>
                    </a:solidFill>
                  </a:tcPr>
                </a:tc>
                <a:tc>
                  <a:txBody>
                    <a:bodyPr/>
                    <a:lstStyle/>
                    <a:p>
                      <a:pPr algn="ctr"/>
                      <a:r>
                        <a:rPr kumimoji="1" lang="ja-JP" altLang="en-US" sz="1600"/>
                        <a:t>ユーザ</a:t>
                      </a:r>
                    </a:p>
                  </a:txBody>
                  <a:tcPr anchor="ctr">
                    <a:solidFill>
                      <a:schemeClr val="accent5">
                        <a:lumMod val="20000"/>
                        <a:lumOff val="80000"/>
                      </a:schemeClr>
                    </a:solidFill>
                  </a:tcPr>
                </a:tc>
                <a:tc>
                  <a:txBody>
                    <a:bodyPr/>
                    <a:lstStyle/>
                    <a:p>
                      <a:pPr algn="ctr"/>
                      <a:r>
                        <a:rPr kumimoji="1" lang="en-US" altLang="ja-JP" sz="1600"/>
                        <a:t>JAXA</a:t>
                      </a:r>
                      <a:r>
                        <a:rPr kumimoji="1" lang="ja-JP" altLang="en-US" sz="1600"/>
                        <a:t>原局</a:t>
                      </a:r>
                    </a:p>
                  </a:txBody>
                  <a:tcPr anchor="ctr">
                    <a:solidFill>
                      <a:schemeClr val="accent5">
                        <a:lumMod val="20000"/>
                        <a:lumOff val="80000"/>
                      </a:schemeClr>
                    </a:solidFill>
                  </a:tcPr>
                </a:tc>
                <a:tc>
                  <a:txBody>
                    <a:bodyPr/>
                    <a:lstStyle/>
                    <a:p>
                      <a:pPr algn="ctr"/>
                      <a:r>
                        <a:rPr kumimoji="1" lang="en-US" altLang="ja-JP" sz="1600"/>
                        <a:t>JEM</a:t>
                      </a:r>
                      <a:r>
                        <a:rPr kumimoji="1" lang="ja-JP" altLang="en-US" sz="1600"/>
                        <a:t>運用</a:t>
                      </a:r>
                    </a:p>
                  </a:txBody>
                  <a:tcPr anchor="ctr">
                    <a:solidFill>
                      <a:schemeClr val="accent5">
                        <a:lumMod val="20000"/>
                        <a:lumOff val="80000"/>
                      </a:schemeClr>
                    </a:solidFill>
                  </a:tcPr>
                </a:tc>
                <a:extLst>
                  <a:ext uri="{0D108BD9-81ED-4DB2-BD59-A6C34878D82A}">
                    <a16:rowId xmlns:a16="http://schemas.microsoft.com/office/drawing/2014/main" val="1269313574"/>
                  </a:ext>
                </a:extLst>
              </a:tr>
              <a:tr h="234467">
                <a:tc>
                  <a:txBody>
                    <a:bodyPr/>
                    <a:lstStyle/>
                    <a:p>
                      <a:r>
                        <a:rPr kumimoji="1" lang="ja-JP" altLang="en-US" sz="1600"/>
                        <a:t>実運用</a:t>
                      </a:r>
                      <a:endParaRPr kumimoji="1" lang="en-US" altLang="ja-JP" sz="1600"/>
                    </a:p>
                  </a:txBody>
                  <a:tcPr>
                    <a:solidFill>
                      <a:schemeClr val="accent6">
                        <a:lumMod val="20000"/>
                        <a:lumOff val="80000"/>
                      </a:schemeClr>
                    </a:solidFill>
                  </a:tcPr>
                </a:tc>
                <a:tc>
                  <a:txBody>
                    <a:bodyPr/>
                    <a:lstStyle/>
                    <a:p>
                      <a:pPr algn="ctr"/>
                      <a:endParaRPr kumimoji="1" lang="ja-JP" altLang="en-US" sz="1600"/>
                    </a:p>
                  </a:txBody>
                  <a:tcPr anchor="ctr">
                    <a:solidFill>
                      <a:schemeClr val="accent6">
                        <a:lumMod val="20000"/>
                        <a:lumOff val="80000"/>
                      </a:schemeClr>
                    </a:solidFill>
                  </a:tcPr>
                </a:tc>
                <a:tc>
                  <a:txBody>
                    <a:bodyPr/>
                    <a:lstStyle/>
                    <a:p>
                      <a:pPr algn="ctr"/>
                      <a:endParaRPr kumimoji="1" lang="ja-JP" altLang="en-US" sz="1600"/>
                    </a:p>
                  </a:txBody>
                  <a:tcPr anchor="ctr">
                    <a:solidFill>
                      <a:schemeClr val="accent6">
                        <a:lumMod val="20000"/>
                        <a:lumOff val="80000"/>
                      </a:schemeClr>
                    </a:solidFill>
                  </a:tcPr>
                </a:tc>
                <a:tc>
                  <a:txBody>
                    <a:bodyPr/>
                    <a:lstStyle/>
                    <a:p>
                      <a:pPr algn="ctr"/>
                      <a:endParaRPr kumimoji="1" lang="ja-JP" altLang="en-US" sz="1600"/>
                    </a:p>
                  </a:txBody>
                  <a:tcPr anchor="ctr">
                    <a:solidFill>
                      <a:schemeClr val="accent6">
                        <a:lumMod val="20000"/>
                        <a:lumOff val="80000"/>
                      </a:schemeClr>
                    </a:solidFill>
                  </a:tcPr>
                </a:tc>
                <a:extLst>
                  <a:ext uri="{0D108BD9-81ED-4DB2-BD59-A6C34878D82A}">
                    <a16:rowId xmlns:a16="http://schemas.microsoft.com/office/drawing/2014/main" val="3909504140"/>
                  </a:ext>
                </a:extLst>
              </a:tr>
              <a:tr h="234467">
                <a:tc>
                  <a:txBody>
                    <a:bodyPr/>
                    <a:lstStyle/>
                    <a:p>
                      <a:pPr lvl="1"/>
                      <a:r>
                        <a:rPr kumimoji="1" lang="ja-JP" altLang="en-US" sz="1600"/>
                        <a:t>実運用</a:t>
                      </a:r>
                      <a:r>
                        <a:rPr kumimoji="1" lang="en-US" altLang="ja-JP" sz="1600"/>
                        <a:t>(</a:t>
                      </a:r>
                      <a:r>
                        <a:rPr kumimoji="1" lang="ja-JP" altLang="en-US" sz="1600"/>
                        <a:t>運用管制</a:t>
                      </a:r>
                      <a:r>
                        <a:rPr kumimoji="1" lang="en-US" altLang="ja-JP" sz="1600"/>
                        <a:t>)</a:t>
                      </a:r>
                    </a:p>
                  </a:txBody>
                  <a:tcPr/>
                </a:tc>
                <a:tc>
                  <a:txBody>
                    <a:bodyPr/>
                    <a:lstStyle/>
                    <a:p>
                      <a:pPr algn="ctr"/>
                      <a:endParaRPr kumimoji="1" lang="ja-JP" altLang="en-US" sz="1600" dirty="0">
                        <a:solidFill>
                          <a:schemeClr val="bg1">
                            <a:lumMod val="75000"/>
                          </a:schemeClr>
                        </a:solidFill>
                      </a:endParaRPr>
                    </a:p>
                  </a:txBody>
                  <a:tcPr anchor="ctr"/>
                </a:tc>
                <a:tc>
                  <a:txBody>
                    <a:bodyPr/>
                    <a:lstStyle/>
                    <a:p>
                      <a:pPr algn="ctr"/>
                      <a:endParaRPr kumimoji="1" lang="ja-JP" altLang="en-US" sz="1600">
                        <a:solidFill>
                          <a:schemeClr val="bg1">
                            <a:lumMod val="75000"/>
                          </a:schemeClr>
                        </a:solidFill>
                      </a:endParaRPr>
                    </a:p>
                  </a:txBody>
                  <a:tcPr anchor="ctr"/>
                </a:tc>
                <a:tc>
                  <a:txBody>
                    <a:bodyPr/>
                    <a:lstStyle/>
                    <a:p>
                      <a:pPr algn="ctr"/>
                      <a:r>
                        <a:rPr kumimoji="1" lang="ja-JP" altLang="en-US" sz="1600">
                          <a:solidFill>
                            <a:schemeClr val="bg1">
                              <a:lumMod val="75000"/>
                            </a:schemeClr>
                          </a:solidFill>
                        </a:rPr>
                        <a:t>✓</a:t>
                      </a:r>
                      <a:endParaRPr kumimoji="1" lang="en-US" altLang="ja-JP" sz="1600">
                        <a:solidFill>
                          <a:schemeClr val="bg1">
                            <a:lumMod val="75000"/>
                          </a:schemeClr>
                        </a:solidFill>
                      </a:endParaRPr>
                    </a:p>
                    <a:p>
                      <a:pPr algn="ctr"/>
                      <a:r>
                        <a:rPr kumimoji="1" lang="ja-JP" altLang="en-US" sz="1200">
                          <a:solidFill>
                            <a:schemeClr val="bg1">
                              <a:lumMod val="75000"/>
                            </a:schemeClr>
                          </a:solidFill>
                        </a:rPr>
                        <a:t>クルー・地上タスクの実施</a:t>
                      </a:r>
                      <a:endParaRPr kumimoji="1" lang="en-US" altLang="ja-JP" sz="1200">
                        <a:solidFill>
                          <a:schemeClr val="bg1">
                            <a:lumMod val="75000"/>
                          </a:schemeClr>
                        </a:solidFill>
                      </a:endParaRPr>
                    </a:p>
                    <a:p>
                      <a:pPr algn="ctr"/>
                      <a:r>
                        <a:rPr kumimoji="1" lang="ja-JP" altLang="en-US" sz="1200">
                          <a:solidFill>
                            <a:schemeClr val="bg1">
                              <a:lumMod val="75000"/>
                            </a:schemeClr>
                          </a:solidFill>
                        </a:rPr>
                        <a:t>他</a:t>
                      </a:r>
                      <a:r>
                        <a:rPr kumimoji="1" lang="en-US" altLang="ja-JP" sz="1200">
                          <a:solidFill>
                            <a:schemeClr val="bg1">
                              <a:lumMod val="75000"/>
                            </a:schemeClr>
                          </a:solidFill>
                        </a:rPr>
                        <a:t>FCT</a:t>
                      </a:r>
                      <a:r>
                        <a:rPr kumimoji="1" lang="ja-JP" altLang="en-US" sz="1200">
                          <a:solidFill>
                            <a:schemeClr val="bg1">
                              <a:lumMod val="75000"/>
                            </a:schemeClr>
                          </a:solidFill>
                        </a:rPr>
                        <a:t>との調整等の実運用業務</a:t>
                      </a:r>
                      <a:endParaRPr kumimoji="1" lang="ja-JP" altLang="en-US" sz="1400">
                        <a:solidFill>
                          <a:schemeClr val="bg1">
                            <a:lumMod val="75000"/>
                          </a:schemeClr>
                        </a:solidFill>
                      </a:endParaRPr>
                    </a:p>
                  </a:txBody>
                  <a:tcPr anchor="ctr"/>
                </a:tc>
                <a:extLst>
                  <a:ext uri="{0D108BD9-81ED-4DB2-BD59-A6C34878D82A}">
                    <a16:rowId xmlns:a16="http://schemas.microsoft.com/office/drawing/2014/main" val="522927082"/>
                  </a:ext>
                </a:extLst>
              </a:tr>
              <a:tr h="362358">
                <a:tc>
                  <a:txBody>
                    <a:bodyPr/>
                    <a:lstStyle/>
                    <a:p>
                      <a:pPr lvl="1"/>
                      <a:r>
                        <a:rPr kumimoji="1" lang="ja-JP" altLang="en-US" sz="1600"/>
                        <a:t>コンソール支援</a:t>
                      </a:r>
                      <a:endParaRPr kumimoji="1" lang="en-US" altLang="ja-JP" sz="1600"/>
                    </a:p>
                  </a:txBody>
                  <a:tcPr/>
                </a:tc>
                <a:tc>
                  <a:txBody>
                    <a:bodyPr/>
                    <a:lstStyle/>
                    <a:p>
                      <a:pPr algn="ctr"/>
                      <a:r>
                        <a:rPr kumimoji="1" lang="ja-JP" altLang="en-US" sz="1600" dirty="0">
                          <a:solidFill>
                            <a:schemeClr val="bg1">
                              <a:lumMod val="75000"/>
                            </a:schemeClr>
                          </a:solidFill>
                        </a:rPr>
                        <a:t>✓</a:t>
                      </a:r>
                      <a:endParaRPr kumimoji="1" lang="en-US" altLang="ja-JP" sz="1600" dirty="0">
                        <a:solidFill>
                          <a:schemeClr val="bg1">
                            <a:lumMod val="75000"/>
                          </a:schemeClr>
                        </a:solidFill>
                      </a:endParaRPr>
                    </a:p>
                    <a:p>
                      <a:pPr algn="ctr"/>
                      <a:r>
                        <a:rPr kumimoji="1" lang="ja-JP" altLang="en-US" sz="1200" dirty="0">
                          <a:solidFill>
                            <a:schemeClr val="bg1">
                              <a:lumMod val="75000"/>
                            </a:schemeClr>
                          </a:solidFill>
                        </a:rPr>
                        <a:t>実験エリアでのモニタ</a:t>
                      </a:r>
                      <a:endParaRPr kumimoji="1" lang="en-US" altLang="ja-JP" sz="1200" dirty="0">
                        <a:solidFill>
                          <a:schemeClr val="bg1">
                            <a:lumMod val="75000"/>
                          </a:schemeClr>
                        </a:solidFill>
                      </a:endParaRPr>
                    </a:p>
                  </a:txBody>
                  <a:tcPr anchor="ctr"/>
                </a:tc>
                <a:tc>
                  <a:txBody>
                    <a:bodyPr/>
                    <a:lstStyle/>
                    <a:p>
                      <a:pPr algn="ctr"/>
                      <a:endParaRPr kumimoji="1" lang="ja-JP" altLang="en-US" sz="1600">
                        <a:solidFill>
                          <a:schemeClr val="bg1">
                            <a:lumMod val="75000"/>
                          </a:schemeClr>
                        </a:solidFill>
                      </a:endParaRPr>
                    </a:p>
                  </a:txBody>
                  <a:tcPr anchor="ctr"/>
                </a:tc>
                <a:tc>
                  <a:txBody>
                    <a:bodyPr/>
                    <a:lstStyle/>
                    <a:p>
                      <a:pPr algn="ctr"/>
                      <a:endParaRPr kumimoji="1" lang="ja-JP" altLang="en-US" sz="1600">
                        <a:solidFill>
                          <a:schemeClr val="bg1">
                            <a:lumMod val="75000"/>
                          </a:schemeClr>
                        </a:solidFill>
                      </a:endParaRPr>
                    </a:p>
                  </a:txBody>
                  <a:tcPr anchor="ctr"/>
                </a:tc>
                <a:extLst>
                  <a:ext uri="{0D108BD9-81ED-4DB2-BD59-A6C34878D82A}">
                    <a16:rowId xmlns:a16="http://schemas.microsoft.com/office/drawing/2014/main" val="2056454451"/>
                  </a:ext>
                </a:extLst>
              </a:tr>
              <a:tr h="490250">
                <a:tc>
                  <a:txBody>
                    <a:bodyPr/>
                    <a:lstStyle/>
                    <a:p>
                      <a:pPr lvl="1"/>
                      <a:r>
                        <a:rPr kumimoji="1" lang="ja-JP" altLang="en-US" sz="1600" dirty="0"/>
                        <a:t>オフライン支援</a:t>
                      </a:r>
                      <a:endParaRPr kumimoji="1" lang="en-US" altLang="ja-JP" sz="1600" dirty="0"/>
                    </a:p>
                  </a:txBody>
                  <a:tcPr/>
                </a:tc>
                <a:tc>
                  <a:txBody>
                    <a:bodyPr/>
                    <a:lstStyle/>
                    <a:p>
                      <a:pPr algn="ctr"/>
                      <a:endParaRPr kumimoji="1" lang="en-US" altLang="ja-JP" sz="1200">
                        <a:solidFill>
                          <a:schemeClr val="bg1">
                            <a:lumMod val="75000"/>
                          </a:schemeClr>
                        </a:solidFill>
                      </a:endParaRPr>
                    </a:p>
                  </a:txBody>
                  <a:tcPr anchor="ctr"/>
                </a:tc>
                <a:tc>
                  <a:txBody>
                    <a:bodyPr/>
                    <a:lstStyle/>
                    <a:p>
                      <a:pPr algn="ctr"/>
                      <a:r>
                        <a:rPr kumimoji="1" lang="ja-JP" altLang="en-US" sz="1600" dirty="0">
                          <a:solidFill>
                            <a:schemeClr val="bg1">
                              <a:lumMod val="75000"/>
                            </a:schemeClr>
                          </a:solidFill>
                        </a:rPr>
                        <a:t>✓</a:t>
                      </a:r>
                      <a:endParaRPr kumimoji="1" lang="en-US" altLang="ja-JP" sz="1600" dirty="0">
                        <a:solidFill>
                          <a:schemeClr val="bg1">
                            <a:lumMod val="75000"/>
                          </a:schemeClr>
                        </a:solidFill>
                      </a:endParaRPr>
                    </a:p>
                    <a:p>
                      <a:pPr algn="ctr"/>
                      <a:r>
                        <a:rPr kumimoji="1" lang="ja-JP" altLang="en-US" sz="1200" dirty="0">
                          <a:solidFill>
                            <a:schemeClr val="bg1">
                              <a:lumMod val="75000"/>
                            </a:schemeClr>
                          </a:solidFill>
                        </a:rPr>
                        <a:t>ユーザへの訓練提供、ユーザロジ関連調整、実験エリア使用準備</a:t>
                      </a:r>
                      <a:endParaRPr kumimoji="1" lang="en-US" altLang="ja-JP" sz="1200" dirty="0">
                        <a:solidFill>
                          <a:schemeClr val="bg1">
                            <a:lumMod val="75000"/>
                          </a:schemeClr>
                        </a:solidFill>
                      </a:endParaRPr>
                    </a:p>
                    <a:p>
                      <a:pPr algn="ctr"/>
                      <a:r>
                        <a:rPr kumimoji="1" lang="ja-JP" altLang="en-US" sz="1200" dirty="0">
                          <a:solidFill>
                            <a:schemeClr val="bg1">
                              <a:lumMod val="75000"/>
                            </a:schemeClr>
                          </a:solidFill>
                        </a:rPr>
                        <a:t>最新</a:t>
                      </a:r>
                      <a:r>
                        <a:rPr kumimoji="1" lang="en-US" altLang="ja-JP" sz="1200" dirty="0">
                          <a:solidFill>
                            <a:schemeClr val="bg1">
                              <a:lumMod val="75000"/>
                            </a:schemeClr>
                          </a:solidFill>
                        </a:rPr>
                        <a:t>Timeline</a:t>
                      </a:r>
                      <a:r>
                        <a:rPr kumimoji="1" lang="ja-JP" altLang="en-US" sz="1200" dirty="0">
                          <a:solidFill>
                            <a:schemeClr val="bg1">
                              <a:lumMod val="75000"/>
                            </a:schemeClr>
                          </a:solidFill>
                        </a:rPr>
                        <a:t>、</a:t>
                      </a:r>
                      <a:r>
                        <a:rPr kumimoji="1" lang="en-US" altLang="ja-JP" sz="1200" dirty="0">
                          <a:solidFill>
                            <a:schemeClr val="bg1">
                              <a:lumMod val="75000"/>
                            </a:schemeClr>
                          </a:solidFill>
                        </a:rPr>
                        <a:t>ODF</a:t>
                      </a:r>
                      <a:r>
                        <a:rPr kumimoji="1" lang="ja-JP" altLang="en-US" sz="1200" dirty="0">
                          <a:solidFill>
                            <a:schemeClr val="bg1">
                              <a:lumMod val="75000"/>
                            </a:schemeClr>
                          </a:solidFill>
                        </a:rPr>
                        <a:t>等のユーザへの共有</a:t>
                      </a:r>
                      <a:endParaRPr kumimoji="1" lang="en-US" altLang="ja-JP" sz="1200" dirty="0">
                        <a:solidFill>
                          <a:schemeClr val="bg1">
                            <a:lumMod val="75000"/>
                          </a:schemeClr>
                        </a:solidFill>
                      </a:endParaRPr>
                    </a:p>
                  </a:txBody>
                  <a:tcPr anchor="ctr"/>
                </a:tc>
                <a:tc>
                  <a:txBody>
                    <a:bodyPr/>
                    <a:lstStyle/>
                    <a:p>
                      <a:pPr algn="ctr"/>
                      <a:endParaRPr kumimoji="1" lang="ja-JP" altLang="en-US" sz="1600" dirty="0">
                        <a:solidFill>
                          <a:schemeClr val="bg1">
                            <a:lumMod val="75000"/>
                          </a:schemeClr>
                        </a:solidFill>
                      </a:endParaRPr>
                    </a:p>
                  </a:txBody>
                  <a:tcPr anchor="ctr"/>
                </a:tc>
                <a:extLst>
                  <a:ext uri="{0D108BD9-81ED-4DB2-BD59-A6C34878D82A}">
                    <a16:rowId xmlns:a16="http://schemas.microsoft.com/office/drawing/2014/main" val="3013563074"/>
                  </a:ext>
                </a:extLst>
              </a:tr>
            </a:tbl>
          </a:graphicData>
        </a:graphic>
      </p:graphicFrame>
      <p:sp>
        <p:nvSpPr>
          <p:cNvPr id="13" name="テキスト ボックス 12">
            <a:extLst>
              <a:ext uri="{FF2B5EF4-FFF2-40B4-BE49-F238E27FC236}">
                <a16:creationId xmlns:a16="http://schemas.microsoft.com/office/drawing/2014/main" id="{A21BA76F-9275-4772-657E-7A450AE74909}"/>
              </a:ext>
            </a:extLst>
          </p:cNvPr>
          <p:cNvSpPr txBox="1"/>
          <p:nvPr/>
        </p:nvSpPr>
        <p:spPr>
          <a:xfrm>
            <a:off x="6701012" y="273933"/>
            <a:ext cx="4795028" cy="369332"/>
          </a:xfrm>
          <a:prstGeom prst="rect">
            <a:avLst/>
          </a:prstGeom>
          <a:noFill/>
        </p:spPr>
        <p:txBody>
          <a:bodyPr wrap="square" rtlCol="0">
            <a:spAutoFit/>
          </a:bodyPr>
          <a:lstStyle/>
          <a:p>
            <a:pPr algn="r"/>
            <a:r>
              <a:rPr kumimoji="1" lang="en-US" altLang="ja-JP"/>
              <a:t>※</a:t>
            </a:r>
            <a:r>
              <a:rPr kumimoji="1" lang="ja-JP" altLang="en-US"/>
              <a:t>詳細は責任分担表参照</a:t>
            </a:r>
          </a:p>
        </p:txBody>
      </p:sp>
      <p:sp>
        <p:nvSpPr>
          <p:cNvPr id="3" name="正方形/長方形 2">
            <a:extLst>
              <a:ext uri="{FF2B5EF4-FFF2-40B4-BE49-F238E27FC236}">
                <a16:creationId xmlns:a16="http://schemas.microsoft.com/office/drawing/2014/main" id="{5A062153-DFF1-A629-46A2-FD3CA1442DF9}"/>
              </a:ext>
            </a:extLst>
          </p:cNvPr>
          <p:cNvSpPr/>
          <p:nvPr/>
        </p:nvSpPr>
        <p:spPr>
          <a:xfrm>
            <a:off x="1233948" y="1824003"/>
            <a:ext cx="9724104" cy="177963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a:t>【</a:t>
            </a:r>
            <a:r>
              <a:rPr lang="en-US" altLang="ja-JP" dirty="0"/>
              <a:t>JAXA</a:t>
            </a:r>
            <a:r>
              <a:rPr lang="ja-JP" altLang="en-US" dirty="0"/>
              <a:t>記入欄</a:t>
            </a:r>
            <a:r>
              <a:rPr kumimoji="1" lang="en-US" altLang="ja-JP" dirty="0"/>
              <a:t>】</a:t>
            </a:r>
          </a:p>
          <a:p>
            <a:pPr algn="ctr"/>
            <a:r>
              <a:rPr kumimoji="1" lang="ja-JP" altLang="en-US" dirty="0"/>
              <a:t>本シート及び申し込みデータシートに記載いただいた内容を基に、</a:t>
            </a:r>
            <a:r>
              <a:rPr kumimoji="1" lang="en-US" altLang="ja-JP" dirty="0"/>
              <a:t>JAXA</a:t>
            </a:r>
            <a:r>
              <a:rPr kumimoji="1" lang="ja-JP" altLang="en-US" dirty="0"/>
              <a:t>にて内容記載します</a:t>
            </a:r>
          </a:p>
        </p:txBody>
      </p:sp>
    </p:spTree>
    <p:extLst>
      <p:ext uri="{BB962C8B-B14F-4D97-AF65-F5344CB8AC3E}">
        <p14:creationId xmlns:p14="http://schemas.microsoft.com/office/powerpoint/2010/main" val="154001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083FF7-7D4B-FDA8-BE0C-8783C9F2955E}"/>
              </a:ext>
            </a:extLst>
          </p:cNvPr>
          <p:cNvSpPr>
            <a:spLocks noGrp="1"/>
          </p:cNvSpPr>
          <p:nvPr>
            <p:ph type="title"/>
          </p:nvPr>
        </p:nvSpPr>
        <p:spPr/>
        <p:txBody>
          <a:bodyPr/>
          <a:lstStyle/>
          <a:p>
            <a:r>
              <a:rPr kumimoji="1" lang="ja-JP" altLang="en-US" u="sng"/>
              <a:t>基本情報</a:t>
            </a:r>
          </a:p>
        </p:txBody>
      </p:sp>
      <p:graphicFrame>
        <p:nvGraphicFramePr>
          <p:cNvPr id="4" name="表 4">
            <a:extLst>
              <a:ext uri="{FF2B5EF4-FFF2-40B4-BE49-F238E27FC236}">
                <a16:creationId xmlns:a16="http://schemas.microsoft.com/office/drawing/2014/main" id="{84629D42-2BE1-1F1A-DD5F-464E941CE92B}"/>
              </a:ext>
            </a:extLst>
          </p:cNvPr>
          <p:cNvGraphicFramePr>
            <a:graphicFrameLocks noGrp="1"/>
          </p:cNvGraphicFramePr>
          <p:nvPr>
            <p:extLst>
              <p:ext uri="{D42A27DB-BD31-4B8C-83A1-F6EECF244321}">
                <p14:modId xmlns:p14="http://schemas.microsoft.com/office/powerpoint/2010/main" val="3947508384"/>
              </p:ext>
            </p:extLst>
          </p:nvPr>
        </p:nvGraphicFramePr>
        <p:xfrm>
          <a:off x="1229032" y="1056640"/>
          <a:ext cx="10274710" cy="741680"/>
        </p:xfrm>
        <a:graphic>
          <a:graphicData uri="http://schemas.openxmlformats.org/drawingml/2006/table">
            <a:tbl>
              <a:tblPr firstRow="1" bandRow="1">
                <a:tableStyleId>{5940675A-B579-460E-94D1-54222C63F5DA}</a:tableStyleId>
              </a:tblPr>
              <a:tblGrid>
                <a:gridCol w="2814063">
                  <a:extLst>
                    <a:ext uri="{9D8B030D-6E8A-4147-A177-3AD203B41FA5}">
                      <a16:colId xmlns:a16="http://schemas.microsoft.com/office/drawing/2014/main" val="1770185409"/>
                    </a:ext>
                  </a:extLst>
                </a:gridCol>
                <a:gridCol w="7460647">
                  <a:extLst>
                    <a:ext uri="{9D8B030D-6E8A-4147-A177-3AD203B41FA5}">
                      <a16:colId xmlns:a16="http://schemas.microsoft.com/office/drawing/2014/main" val="86284301"/>
                    </a:ext>
                  </a:extLst>
                </a:gridCol>
              </a:tblGrid>
              <a:tr h="370840">
                <a:tc>
                  <a:txBody>
                    <a:bodyPr/>
                    <a:lstStyle/>
                    <a:p>
                      <a:pPr marL="285750" indent="-285750">
                        <a:buFont typeface="Wingdings" panose="05000000000000000000" pitchFamily="2" charset="2"/>
                        <a:buChar char="Ø"/>
                      </a:pPr>
                      <a:r>
                        <a:rPr kumimoji="1" lang="ja-JP" altLang="en-US" dirty="0"/>
                        <a:t>ミッション名</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dirty="0">
                          <a:solidFill>
                            <a:schemeClr val="bg1">
                              <a:lumMod val="75000"/>
                            </a:schemeClr>
                          </a:solidFill>
                        </a:rPr>
                        <a:t>「きぼう」における〇〇</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12334003"/>
                  </a:ext>
                </a:extLst>
              </a:tr>
              <a:tr h="370840">
                <a:tc>
                  <a:txBody>
                    <a:bodyPr/>
                    <a:lstStyle/>
                    <a:p>
                      <a:pPr marL="285750" indent="-285750">
                        <a:buFont typeface="Wingdings" panose="05000000000000000000" pitchFamily="2" charset="2"/>
                        <a:buChar char="Ø"/>
                      </a:pPr>
                      <a:r>
                        <a:rPr kumimoji="1" lang="ja-JP" altLang="en-US" dirty="0"/>
                        <a:t>概要</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en-US" altLang="ja-JP" sz="1800" kern="1200" dirty="0">
                        <a:solidFill>
                          <a:schemeClr val="bg1">
                            <a:lumMod val="75000"/>
                          </a:schemeClr>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13500814"/>
                  </a:ext>
                </a:extLst>
              </a:tr>
            </a:tbl>
          </a:graphicData>
        </a:graphic>
      </p:graphicFrame>
    </p:spTree>
    <p:extLst>
      <p:ext uri="{BB962C8B-B14F-4D97-AF65-F5344CB8AC3E}">
        <p14:creationId xmlns:p14="http://schemas.microsoft.com/office/powerpoint/2010/main" val="3458664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35D6FF-C211-3F4F-B976-74138E7C55BF}"/>
              </a:ext>
            </a:extLst>
          </p:cNvPr>
          <p:cNvSpPr>
            <a:spLocks noGrp="1"/>
          </p:cNvSpPr>
          <p:nvPr>
            <p:ph type="title"/>
          </p:nvPr>
        </p:nvSpPr>
        <p:spPr/>
        <p:txBody>
          <a:bodyPr/>
          <a:lstStyle/>
          <a:p>
            <a:r>
              <a:rPr kumimoji="1" lang="ja-JP" altLang="en-US" u="sng"/>
              <a:t>実運用体制</a:t>
            </a:r>
          </a:p>
        </p:txBody>
      </p:sp>
      <p:sp>
        <p:nvSpPr>
          <p:cNvPr id="5" name="テキスト ボックス 4">
            <a:extLst>
              <a:ext uri="{FF2B5EF4-FFF2-40B4-BE49-F238E27FC236}">
                <a16:creationId xmlns:a16="http://schemas.microsoft.com/office/drawing/2014/main" id="{FB5FBF09-E002-351C-9606-69BBC2FA9BEB}"/>
              </a:ext>
            </a:extLst>
          </p:cNvPr>
          <p:cNvSpPr txBox="1"/>
          <p:nvPr/>
        </p:nvSpPr>
        <p:spPr>
          <a:xfrm>
            <a:off x="1103350" y="1162879"/>
            <a:ext cx="10092970" cy="1477328"/>
          </a:xfrm>
          <a:prstGeom prst="rect">
            <a:avLst/>
          </a:prstGeom>
          <a:noFill/>
        </p:spPr>
        <p:txBody>
          <a:bodyPr wrap="square" rtlCol="0">
            <a:spAutoFit/>
          </a:bodyPr>
          <a:lstStyle/>
          <a:p>
            <a:r>
              <a:rPr kumimoji="1" lang="ja-JP" altLang="en-US" dirty="0"/>
              <a:t>・ユーザ実施事項</a:t>
            </a:r>
            <a:endParaRPr kumimoji="1" lang="en-US" altLang="ja-JP" dirty="0"/>
          </a:p>
          <a:p>
            <a:r>
              <a:rPr lang="ja-JP" altLang="en-US" dirty="0"/>
              <a:t>　運用モニタ：</a:t>
            </a:r>
            <a:r>
              <a:rPr lang="en-US" altLang="ja-JP" dirty="0"/>
              <a:t>	</a:t>
            </a:r>
            <a:r>
              <a:rPr lang="ja-JP" altLang="en-US" dirty="0">
                <a:solidFill>
                  <a:schemeClr val="bg1">
                    <a:lumMod val="75000"/>
                  </a:schemeClr>
                </a:solidFill>
              </a:rPr>
              <a:t>コンソールで支援</a:t>
            </a:r>
            <a:endParaRPr lang="en-US" altLang="ja-JP" dirty="0">
              <a:solidFill>
                <a:schemeClr val="bg1">
                  <a:lumMod val="75000"/>
                </a:schemeClr>
              </a:solidFill>
            </a:endParaRPr>
          </a:p>
          <a:p>
            <a:r>
              <a:rPr kumimoji="1" lang="ja-JP" altLang="en-US" dirty="0"/>
              <a:t>　機材持込</a:t>
            </a:r>
            <a:r>
              <a:rPr lang="ja-JP" altLang="en-US" dirty="0"/>
              <a:t>：</a:t>
            </a:r>
            <a:r>
              <a:rPr lang="en-US" altLang="ja-JP" dirty="0"/>
              <a:t>	</a:t>
            </a:r>
            <a:r>
              <a:rPr lang="ja-JP" altLang="en-US" dirty="0">
                <a:solidFill>
                  <a:schemeClr val="bg1">
                    <a:lumMod val="75000"/>
                  </a:schemeClr>
                </a:solidFill>
              </a:rPr>
              <a:t>希望あり</a:t>
            </a:r>
            <a:endParaRPr kumimoji="1" lang="en-US" altLang="ja-JP" dirty="0">
              <a:solidFill>
                <a:schemeClr val="bg1">
                  <a:lumMod val="75000"/>
                </a:schemeClr>
              </a:solidFill>
            </a:endParaRPr>
          </a:p>
          <a:p>
            <a:r>
              <a:rPr lang="ja-JP" altLang="en-US" dirty="0"/>
              <a:t>　外部配信：</a:t>
            </a:r>
            <a:r>
              <a:rPr lang="en-US" altLang="ja-JP" dirty="0"/>
              <a:t>	</a:t>
            </a:r>
            <a:r>
              <a:rPr lang="ja-JP" altLang="en-US" dirty="0">
                <a:solidFill>
                  <a:schemeClr val="bg1">
                    <a:lumMod val="75000"/>
                  </a:schemeClr>
                </a:solidFill>
              </a:rPr>
              <a:t>希望なし</a:t>
            </a:r>
            <a:endParaRPr lang="en-US" altLang="ja-JP" dirty="0">
              <a:solidFill>
                <a:schemeClr val="bg1">
                  <a:lumMod val="75000"/>
                </a:schemeClr>
              </a:solidFill>
            </a:endParaRPr>
          </a:p>
          <a:p>
            <a:r>
              <a:rPr lang="ja-JP" altLang="en-US" dirty="0"/>
              <a:t>　備考：</a:t>
            </a:r>
            <a:r>
              <a:rPr lang="en-US" altLang="ja-JP" dirty="0"/>
              <a:t>	</a:t>
            </a:r>
            <a:r>
              <a:rPr lang="ja-JP" altLang="en-US" dirty="0">
                <a:solidFill>
                  <a:schemeClr val="bg1">
                    <a:lumMod val="75000"/>
                  </a:schemeClr>
                </a:solidFill>
              </a:rPr>
              <a:t>特になし</a:t>
            </a:r>
            <a:endParaRPr kumimoji="1" lang="ja-JP" altLang="en-US" dirty="0">
              <a:solidFill>
                <a:schemeClr val="bg1">
                  <a:lumMod val="75000"/>
                </a:schemeClr>
              </a:solidFill>
            </a:endParaRPr>
          </a:p>
        </p:txBody>
      </p:sp>
    </p:spTree>
    <p:extLst>
      <p:ext uri="{BB962C8B-B14F-4D97-AF65-F5344CB8AC3E}">
        <p14:creationId xmlns:p14="http://schemas.microsoft.com/office/powerpoint/2010/main" val="506068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27154-C699-BACA-7D94-0282DD532D5D}"/>
              </a:ext>
            </a:extLst>
          </p:cNvPr>
          <p:cNvSpPr>
            <a:spLocks noGrp="1"/>
          </p:cNvSpPr>
          <p:nvPr>
            <p:ph type="title"/>
          </p:nvPr>
        </p:nvSpPr>
        <p:spPr/>
        <p:txBody>
          <a:bodyPr/>
          <a:lstStyle/>
          <a:p>
            <a:r>
              <a:rPr kumimoji="1" lang="ja-JP" altLang="en-US" u="sng"/>
              <a:t>注意事項・確認事項</a:t>
            </a:r>
          </a:p>
        </p:txBody>
      </p:sp>
      <p:sp>
        <p:nvSpPr>
          <p:cNvPr id="3" name="テキスト ボックス 2">
            <a:extLst>
              <a:ext uri="{FF2B5EF4-FFF2-40B4-BE49-F238E27FC236}">
                <a16:creationId xmlns:a16="http://schemas.microsoft.com/office/drawing/2014/main" id="{BED31F15-C9B4-E403-3AB4-9F499F48BF7B}"/>
              </a:ext>
            </a:extLst>
          </p:cNvPr>
          <p:cNvSpPr txBox="1"/>
          <p:nvPr/>
        </p:nvSpPr>
        <p:spPr>
          <a:xfrm>
            <a:off x="1103350" y="1162879"/>
            <a:ext cx="10092970" cy="369332"/>
          </a:xfrm>
          <a:prstGeom prst="rect">
            <a:avLst/>
          </a:prstGeom>
          <a:noFill/>
        </p:spPr>
        <p:txBody>
          <a:bodyPr wrap="square" rtlCol="0">
            <a:spAutoFit/>
          </a:bodyPr>
          <a:lstStyle/>
          <a:p>
            <a:r>
              <a:rPr lang="ja-JP" altLang="en-US"/>
              <a:t>・</a:t>
            </a:r>
            <a:endParaRPr kumimoji="1" lang="en-US" altLang="ja-JP"/>
          </a:p>
        </p:txBody>
      </p:sp>
    </p:spTree>
    <p:extLst>
      <p:ext uri="{BB962C8B-B14F-4D97-AF65-F5344CB8AC3E}">
        <p14:creationId xmlns:p14="http://schemas.microsoft.com/office/powerpoint/2010/main" val="126090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083FF7-7D4B-FDA8-BE0C-8783C9F2955E}"/>
              </a:ext>
            </a:extLst>
          </p:cNvPr>
          <p:cNvSpPr>
            <a:spLocks noGrp="1"/>
          </p:cNvSpPr>
          <p:nvPr>
            <p:ph type="title"/>
          </p:nvPr>
        </p:nvSpPr>
        <p:spPr/>
        <p:txBody>
          <a:bodyPr/>
          <a:lstStyle/>
          <a:p>
            <a:r>
              <a:rPr kumimoji="1" lang="ja-JP" altLang="en-US" u="sng"/>
              <a:t>基本情報</a:t>
            </a:r>
          </a:p>
        </p:txBody>
      </p:sp>
      <p:graphicFrame>
        <p:nvGraphicFramePr>
          <p:cNvPr id="4" name="表 4">
            <a:extLst>
              <a:ext uri="{FF2B5EF4-FFF2-40B4-BE49-F238E27FC236}">
                <a16:creationId xmlns:a16="http://schemas.microsoft.com/office/drawing/2014/main" id="{84629D42-2BE1-1F1A-DD5F-464E941CE92B}"/>
              </a:ext>
            </a:extLst>
          </p:cNvPr>
          <p:cNvGraphicFramePr>
            <a:graphicFrameLocks noGrp="1"/>
          </p:cNvGraphicFramePr>
          <p:nvPr/>
        </p:nvGraphicFramePr>
        <p:xfrm>
          <a:off x="1229032" y="1056640"/>
          <a:ext cx="10274710" cy="4719320"/>
        </p:xfrm>
        <a:graphic>
          <a:graphicData uri="http://schemas.openxmlformats.org/drawingml/2006/table">
            <a:tbl>
              <a:tblPr firstRow="1" bandRow="1">
                <a:tableStyleId>{5940675A-B579-460E-94D1-54222C63F5DA}</a:tableStyleId>
              </a:tblPr>
              <a:tblGrid>
                <a:gridCol w="2814063">
                  <a:extLst>
                    <a:ext uri="{9D8B030D-6E8A-4147-A177-3AD203B41FA5}">
                      <a16:colId xmlns:a16="http://schemas.microsoft.com/office/drawing/2014/main" val="1770185409"/>
                    </a:ext>
                  </a:extLst>
                </a:gridCol>
                <a:gridCol w="7460647">
                  <a:extLst>
                    <a:ext uri="{9D8B030D-6E8A-4147-A177-3AD203B41FA5}">
                      <a16:colId xmlns:a16="http://schemas.microsoft.com/office/drawing/2014/main" val="86284301"/>
                    </a:ext>
                  </a:extLst>
                </a:gridCol>
              </a:tblGrid>
              <a:tr h="370840">
                <a:tc>
                  <a:txBody>
                    <a:bodyPr/>
                    <a:lstStyle/>
                    <a:p>
                      <a:pPr marL="285750" indent="-285750">
                        <a:buFont typeface="Wingdings" panose="05000000000000000000" pitchFamily="2" charset="2"/>
                        <a:buChar char="Ø"/>
                      </a:pPr>
                      <a:r>
                        <a:rPr kumimoji="1" lang="ja-JP" altLang="en-US" dirty="0"/>
                        <a:t>ミッション名</a:t>
                      </a:r>
                      <a:r>
                        <a:rPr kumimoji="1" lang="en-US" altLang="ja-JP" dirty="0"/>
                        <a:t>(</a:t>
                      </a:r>
                      <a:r>
                        <a:rPr kumimoji="1" lang="ja-JP" altLang="en-US" dirty="0"/>
                        <a:t>和名</a:t>
                      </a:r>
                      <a:r>
                        <a:rPr kumimoji="1" lang="en-US" altLang="ja-JP" dirty="0"/>
                        <a:t>)</a:t>
                      </a: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dirty="0">
                          <a:solidFill>
                            <a:schemeClr val="bg1">
                              <a:lumMod val="75000"/>
                            </a:schemeClr>
                          </a:solidFill>
                        </a:rPr>
                        <a:t>「きぼう」における〇〇</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12334003"/>
                  </a:ext>
                </a:extLst>
              </a:tr>
              <a:tr h="370840">
                <a:tc>
                  <a:txBody>
                    <a:bodyPr/>
                    <a:lstStyle/>
                    <a:p>
                      <a:pPr marL="285750" indent="-285750">
                        <a:buFont typeface="Wingdings" panose="05000000000000000000" pitchFamily="2" charset="2"/>
                        <a:buChar char="Ø"/>
                      </a:pPr>
                      <a:r>
                        <a:rPr kumimoji="1" lang="ja-JP" altLang="en-US"/>
                        <a:t>ミッション名</a:t>
                      </a:r>
                      <a:r>
                        <a:rPr kumimoji="1" lang="en-US" altLang="ja-JP"/>
                        <a:t>(</a:t>
                      </a:r>
                      <a:r>
                        <a:rPr kumimoji="1" lang="ja-JP" altLang="en-US"/>
                        <a:t>英名</a:t>
                      </a:r>
                      <a:r>
                        <a:rPr kumimoji="1" lang="en-US" altLang="ja-JP"/>
                        <a:t>)</a:t>
                      </a:r>
                      <a:endParaRPr kumimoji="1" lang="ja-JP" alt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1800" kern="1200" dirty="0">
                          <a:solidFill>
                            <a:schemeClr val="bg1">
                              <a:lumMod val="75000"/>
                            </a:schemeClr>
                          </a:solidFill>
                          <a:effectLst/>
                          <a:latin typeface="+mn-lt"/>
                          <a:ea typeface="+mn-ea"/>
                          <a:cs typeface="+mn-cs"/>
                        </a:rPr>
                        <a:t>〇〇</a:t>
                      </a:r>
                      <a:r>
                        <a:rPr kumimoji="1" lang="en-US" altLang="ja-JP" sz="1800" kern="1200" dirty="0">
                          <a:solidFill>
                            <a:schemeClr val="bg1">
                              <a:lumMod val="75000"/>
                            </a:schemeClr>
                          </a:solidFill>
                          <a:effectLst/>
                          <a:latin typeface="+mn-lt"/>
                          <a:ea typeface="+mn-ea"/>
                          <a:cs typeface="+mn-cs"/>
                        </a:rPr>
                        <a:t> in KIBO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13500814"/>
                  </a:ext>
                </a:extLst>
              </a:tr>
              <a:tr h="370840">
                <a:tc>
                  <a:txBody>
                    <a:bodyPr/>
                    <a:lstStyle/>
                    <a:p>
                      <a:pPr marL="285750" indent="-285750">
                        <a:buFont typeface="Wingdings" panose="05000000000000000000" pitchFamily="2" charset="2"/>
                        <a:buChar char="Ø"/>
                      </a:pPr>
                      <a:r>
                        <a:rPr lang="ja-JP" altLang="en-US"/>
                        <a:t>体制</a:t>
                      </a:r>
                      <a:endParaRPr kumimoji="1" lang="ja-JP" alt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4077599"/>
                  </a:ext>
                </a:extLst>
              </a:tr>
              <a:tr h="370840">
                <a:tc>
                  <a:txBody>
                    <a:bodyPr/>
                    <a:lstStyle/>
                    <a:p>
                      <a:pPr lvl="1"/>
                      <a:r>
                        <a:rPr lang="ja-JP" altLang="en-US"/>
                        <a:t>組織名１</a:t>
                      </a:r>
                      <a:endParaRPr kumimoji="1" lang="ja-JP" alt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bg1">
                              <a:lumMod val="75000"/>
                            </a:schemeClr>
                          </a:solidFill>
                        </a:rPr>
                        <a:t>貴社名</a:t>
                      </a:r>
                      <a:endParaRPr lang="en-US" altLang="ja-JP" dirty="0">
                        <a:solidFill>
                          <a:schemeClr val="bg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25781465"/>
                  </a:ext>
                </a:extLst>
              </a:tr>
              <a:tr h="370840">
                <a:tc>
                  <a:txBody>
                    <a:bodyPr/>
                    <a:lstStyle/>
                    <a:p>
                      <a:pPr lvl="1"/>
                      <a:r>
                        <a:rPr lang="ja-JP" altLang="en-US"/>
                        <a:t>役割</a:t>
                      </a:r>
                      <a:endParaRPr kumimoji="1" lang="ja-JP" alt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dirty="0">
                          <a:solidFill>
                            <a:schemeClr val="bg1">
                              <a:lumMod val="75000"/>
                            </a:schemeClr>
                          </a:solidFill>
                        </a:rPr>
                        <a:t>プロジェクトマネジメント、〇〇の開発</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3752121"/>
                  </a:ext>
                </a:extLst>
              </a:tr>
              <a:tr h="370840">
                <a:tc>
                  <a:txBody>
                    <a:bodyPr/>
                    <a:lstStyle/>
                    <a:p>
                      <a:pPr lvl="1"/>
                      <a:r>
                        <a:rPr lang="ja-JP" altLang="en-US"/>
                        <a:t>組織名</a:t>
                      </a:r>
                      <a:r>
                        <a:rPr lang="en-US" altLang="ja-JP"/>
                        <a:t>2</a:t>
                      </a:r>
                      <a:endParaRPr kumimoji="1" lang="ja-JP" alt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dirty="0">
                          <a:solidFill>
                            <a:schemeClr val="bg1">
                              <a:lumMod val="75000"/>
                            </a:schemeClr>
                          </a:solidFill>
                        </a:rPr>
                        <a:t>協力会社名等</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62720579"/>
                  </a:ext>
                </a:extLst>
              </a:tr>
              <a:tr h="370840">
                <a:tc>
                  <a:txBody>
                    <a:bodyPr/>
                    <a:lstStyle/>
                    <a:p>
                      <a:pPr lvl="1"/>
                      <a:r>
                        <a:rPr lang="ja-JP" altLang="en-US"/>
                        <a:t>役割</a:t>
                      </a:r>
                      <a:endParaRPr kumimoji="1" lang="ja-JP" alt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dirty="0">
                          <a:solidFill>
                            <a:schemeClr val="bg1">
                              <a:lumMod val="75000"/>
                            </a:schemeClr>
                          </a:solidFill>
                        </a:rPr>
                        <a:t>事業計画</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27258752"/>
                  </a:ext>
                </a:extLst>
              </a:tr>
              <a:tr h="370840">
                <a:tc>
                  <a:txBody>
                    <a:bodyPr/>
                    <a:lstStyle/>
                    <a:p>
                      <a:pPr lvl="1"/>
                      <a:r>
                        <a:rPr lang="ja-JP" altLang="en-US" dirty="0"/>
                        <a:t>組織名</a:t>
                      </a:r>
                      <a:r>
                        <a:rPr lang="en-US" altLang="ja-JP" dirty="0"/>
                        <a:t>3</a:t>
                      </a: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dirty="0">
                          <a:solidFill>
                            <a:schemeClr val="bg1">
                              <a:lumMod val="75000"/>
                            </a:schemeClr>
                          </a:solidFill>
                        </a:rPr>
                        <a:t>協力会社名等</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8229284"/>
                  </a:ext>
                </a:extLst>
              </a:tr>
              <a:tr h="370840">
                <a:tc>
                  <a:txBody>
                    <a:bodyPr/>
                    <a:lstStyle/>
                    <a:p>
                      <a:pPr lvl="1"/>
                      <a:r>
                        <a:rPr lang="ja-JP" altLang="en-US" dirty="0"/>
                        <a:t>役割　　　　　　　　</a:t>
                      </a:r>
                      <a:endParaRPr kumimoji="1" lang="ja-JP"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dirty="0">
                          <a:solidFill>
                            <a:schemeClr val="bg1">
                              <a:lumMod val="75000"/>
                            </a:schemeClr>
                          </a:solidFill>
                        </a:rPr>
                        <a:t>ユーザーインテグレーション支援、安全審査支援等</a:t>
                      </a:r>
                      <a:endParaRPr kumimoji="1" lang="en-US" altLang="ja-JP" dirty="0">
                        <a:solidFill>
                          <a:schemeClr val="bg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5789850"/>
                  </a:ext>
                </a:extLst>
              </a:tr>
              <a:tr h="370840">
                <a:tc>
                  <a:txBody>
                    <a:bodyPr/>
                    <a:lstStyle/>
                    <a:p>
                      <a:pPr lvl="1"/>
                      <a:endParaRPr kumimoji="1" lang="ja-JP" alt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kumimoji="1" lang="en-US" altLang="ja-JP"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49963478"/>
                  </a:ext>
                </a:extLst>
              </a:tr>
              <a:tr h="370840">
                <a:tc>
                  <a:txBody>
                    <a:bodyPr/>
                    <a:lstStyle/>
                    <a:p>
                      <a:pPr marL="285750" lvl="0" indent="-285750">
                        <a:buFont typeface="Wingdings" panose="05000000000000000000" pitchFamily="2" charset="2"/>
                        <a:buChar char="Ø"/>
                      </a:pPr>
                      <a:r>
                        <a:rPr kumimoji="1" lang="ja-JP" altLang="en-US" dirty="0"/>
                        <a:t>公開範囲</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dirty="0">
                          <a:solidFill>
                            <a:schemeClr val="bg1">
                              <a:lumMod val="75000"/>
                            </a:schemeClr>
                          </a:solidFill>
                        </a:rPr>
                        <a:t>ミッション名と実施内容の概要は公開可能だが、取得したデータに関しては秘匿性を求める、などの御希望を記載下さい。</a:t>
                      </a:r>
                      <a:endParaRPr kumimoji="1" lang="ja-JP" altLang="en-US" b="1" u="sng" dirty="0">
                        <a:solidFill>
                          <a:schemeClr val="bg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3397914"/>
                  </a:ext>
                </a:extLst>
              </a:tr>
              <a:tr h="370840">
                <a:tc>
                  <a:txBody>
                    <a:bodyPr/>
                    <a:lstStyle/>
                    <a:p>
                      <a:pPr marL="285750" lvl="0" indent="-285750">
                        <a:buFont typeface="Wingdings" panose="05000000000000000000" pitchFamily="2" charset="2"/>
                        <a:buChar char="Ø"/>
                      </a:pPr>
                      <a:r>
                        <a:rPr kumimoji="1" lang="ja-JP" altLang="en-US"/>
                        <a:t>取得データ</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dirty="0">
                          <a:solidFill>
                            <a:schemeClr val="bg1">
                              <a:lumMod val="75000"/>
                            </a:schemeClr>
                          </a:solidFill>
                        </a:rPr>
                        <a:t>画像データ、テレメトリーデータ</a:t>
                      </a:r>
                      <a:endParaRPr kumimoji="1" lang="en-US" altLang="ja-JP" dirty="0">
                        <a:solidFill>
                          <a:schemeClr val="bg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83885675"/>
                  </a:ext>
                </a:extLst>
              </a:tr>
            </a:tbl>
          </a:graphicData>
        </a:graphic>
      </p:graphicFrame>
    </p:spTree>
    <p:extLst>
      <p:ext uri="{BB962C8B-B14F-4D97-AF65-F5344CB8AC3E}">
        <p14:creationId xmlns:p14="http://schemas.microsoft.com/office/powerpoint/2010/main" val="4092161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083FF7-7D4B-FDA8-BE0C-8783C9F2955E}"/>
              </a:ext>
            </a:extLst>
          </p:cNvPr>
          <p:cNvSpPr>
            <a:spLocks noGrp="1"/>
          </p:cNvSpPr>
          <p:nvPr>
            <p:ph type="title"/>
          </p:nvPr>
        </p:nvSpPr>
        <p:spPr/>
        <p:txBody>
          <a:bodyPr>
            <a:normAutofit/>
          </a:bodyPr>
          <a:lstStyle/>
          <a:p>
            <a:r>
              <a:rPr lang="ja-JP" altLang="en-US" u="sng" dirty="0"/>
              <a:t>事業計画</a:t>
            </a:r>
            <a:endParaRPr kumimoji="1" lang="ja-JP" altLang="en-US" u="sng" dirty="0">
              <a:solidFill>
                <a:srgbClr val="FF0000"/>
              </a:solidFill>
            </a:endParaRPr>
          </a:p>
        </p:txBody>
      </p:sp>
      <p:graphicFrame>
        <p:nvGraphicFramePr>
          <p:cNvPr id="5" name="表 4">
            <a:extLst>
              <a:ext uri="{FF2B5EF4-FFF2-40B4-BE49-F238E27FC236}">
                <a16:creationId xmlns:a16="http://schemas.microsoft.com/office/drawing/2014/main" id="{1063BB2B-4491-7253-A66E-F9F452372027}"/>
              </a:ext>
            </a:extLst>
          </p:cNvPr>
          <p:cNvGraphicFramePr>
            <a:graphicFrameLocks noGrp="1"/>
          </p:cNvGraphicFramePr>
          <p:nvPr>
            <p:extLst>
              <p:ext uri="{D42A27DB-BD31-4B8C-83A1-F6EECF244321}">
                <p14:modId xmlns:p14="http://schemas.microsoft.com/office/powerpoint/2010/main" val="513104119"/>
              </p:ext>
            </p:extLst>
          </p:nvPr>
        </p:nvGraphicFramePr>
        <p:xfrm>
          <a:off x="959556" y="1034473"/>
          <a:ext cx="10701866" cy="4663440"/>
        </p:xfrm>
        <a:graphic>
          <a:graphicData uri="http://schemas.openxmlformats.org/drawingml/2006/table">
            <a:tbl>
              <a:tblPr firstRow="1" firstCol="1" bandRow="1"/>
              <a:tblGrid>
                <a:gridCol w="10701866">
                  <a:extLst>
                    <a:ext uri="{9D8B030D-6E8A-4147-A177-3AD203B41FA5}">
                      <a16:colId xmlns:a16="http://schemas.microsoft.com/office/drawing/2014/main" val="508098238"/>
                    </a:ext>
                  </a:extLst>
                </a:gridCol>
              </a:tblGrid>
              <a:tr h="143270">
                <a:tc>
                  <a:txBody>
                    <a:bodyPr/>
                    <a:lstStyle/>
                    <a:p>
                      <a:pPr algn="just"/>
                      <a:r>
                        <a:rPr lang="en-US" altLang="ja-JP" sz="1800" kern="100" dirty="0">
                          <a:effectLst/>
                          <a:latin typeface="ＭＳ Ｐゴシック" panose="020B0600070205080204" pitchFamily="50" charset="-128"/>
                          <a:ea typeface="游明朝" panose="02020400000000000000" pitchFamily="18" charset="-128"/>
                          <a:cs typeface="Times New Roman" panose="02020603050405020304" pitchFamily="18" charset="0"/>
                        </a:rPr>
                        <a:t>1.</a:t>
                      </a:r>
                      <a:r>
                        <a:rPr 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目指す事業化の姿</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9164768"/>
                  </a:ext>
                </a:extLst>
              </a:tr>
              <a:tr h="1411521">
                <a:tc>
                  <a:txBody>
                    <a:bodyPr/>
                    <a:lstStyle/>
                    <a:p>
                      <a:pPr algn="just"/>
                      <a:r>
                        <a:rPr lang="ja-JP" sz="1800" kern="100" dirty="0">
                          <a:solidFill>
                            <a:schemeClr val="bg1">
                              <a:lumMod val="75000"/>
                            </a:schemeClr>
                          </a:solidFill>
                          <a:effectLst/>
                          <a:latin typeface="游明朝" panose="02020400000000000000" pitchFamily="18" charset="-128"/>
                          <a:ea typeface="ＭＳ Ｐゴシック" panose="020B0600070205080204" pitchFamily="50" charset="-128"/>
                          <a:cs typeface="Times New Roman" panose="02020603050405020304" pitchFamily="18" charset="0"/>
                        </a:rPr>
                        <a:t>「きぼう」利用を通じて将来的にどのような事業を目指しているか、全体的な事業計画（どの対象顧客にどのようなサービス・商品を、いつ（スケジュール）、どのような方法で（販路等）、提供する事業なのか。いつ、どのように収益を上げ、事業として継続して回るのか。）、現時点で見通せる範囲で構いませんので具体的に示して下さい。</a:t>
                      </a:r>
                      <a:endParaRPr lang="ja-JP" sz="1800" kern="100" dirty="0">
                        <a:solidFill>
                          <a:schemeClr val="bg1">
                            <a:lumMod val="75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800" kern="100" dirty="0">
                          <a:solidFill>
                            <a:schemeClr val="bg1">
                              <a:lumMod val="75000"/>
                            </a:schemeClr>
                          </a:solidFill>
                          <a:effectLst/>
                          <a:latin typeface="游明朝" panose="02020400000000000000" pitchFamily="18" charset="-128"/>
                          <a:ea typeface="ＭＳ Ｐゴシック" panose="020B0600070205080204" pitchFamily="50" charset="-128"/>
                          <a:cs typeface="Times New Roman" panose="02020603050405020304" pitchFamily="18" charset="0"/>
                        </a:rPr>
                        <a:t>その際に、当該事業計画が、将来的に低軌道を社会・経済活動の場とすること、「きぼう」の商業利用の促進にどのように裨益するのかに言及して下さい。</a:t>
                      </a:r>
                      <a:endParaRPr lang="ja-JP" sz="1800" kern="100" dirty="0">
                        <a:solidFill>
                          <a:schemeClr val="bg1">
                            <a:lumMod val="75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chemeClr val="bg1">
                              <a:lumMod val="75000"/>
                            </a:schemeClr>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solidFill>
                          <a:schemeClr val="bg1">
                            <a:lumMod val="75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800" kern="100" dirty="0">
                          <a:solidFill>
                            <a:schemeClr val="bg1">
                              <a:lumMod val="75000"/>
                            </a:schemeClr>
                          </a:solidFill>
                          <a:effectLst/>
                          <a:latin typeface="游明朝" panose="02020400000000000000" pitchFamily="18" charset="-128"/>
                          <a:ea typeface="ＭＳ Ｐゴシック" panose="020B0600070205080204" pitchFamily="50" charset="-128"/>
                          <a:cs typeface="Times New Roman" panose="02020603050405020304" pitchFamily="18" charset="0"/>
                        </a:rPr>
                        <a:t>事業の主たる担い手が御提案者自身ではなく、御提案者の顧客（エンドユーザ）等である場合は、当該顧客から事業計画を聴取する等して記載をお願いします。</a:t>
                      </a:r>
                      <a:endParaRPr lang="ja-JP" sz="1800" kern="100" dirty="0">
                        <a:solidFill>
                          <a:schemeClr val="bg1">
                            <a:lumMod val="75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495060"/>
                  </a:ext>
                </a:extLst>
              </a:tr>
              <a:tr h="200455">
                <a:tc>
                  <a:txBody>
                    <a:bodyPr/>
                    <a:lstStyle/>
                    <a:p>
                      <a:pPr algn="just"/>
                      <a:r>
                        <a:rPr lang="en-US" altLang="ja-JP" sz="1800" kern="100" dirty="0">
                          <a:effectLst/>
                          <a:latin typeface="ＭＳ Ｐゴシック" panose="020B0600070205080204" pitchFamily="50" charset="-128"/>
                          <a:ea typeface="游明朝" panose="02020400000000000000" pitchFamily="18" charset="-128"/>
                          <a:cs typeface="Times New Roman" panose="02020603050405020304" pitchFamily="18" charset="0"/>
                        </a:rPr>
                        <a:t>2.</a:t>
                      </a:r>
                      <a:r>
                        <a:rPr 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今回の</a:t>
                      </a:r>
                      <a:r>
                        <a:rPr lang="ja-JP" altLang="en-US"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御応募</a:t>
                      </a:r>
                      <a:r>
                        <a:rPr 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で達成したいこと</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7891882"/>
                  </a:ext>
                </a:extLst>
              </a:tr>
              <a:tr h="988065">
                <a:tc>
                  <a:txBody>
                    <a:bodyPr/>
                    <a:lstStyle/>
                    <a:p>
                      <a:pPr algn="just"/>
                      <a:r>
                        <a:rPr lang="ja-JP" sz="1800" kern="100" dirty="0">
                          <a:solidFill>
                            <a:schemeClr val="bg1">
                              <a:lumMod val="75000"/>
                            </a:schemeClr>
                          </a:solidFill>
                          <a:effectLst/>
                          <a:latin typeface="游明朝" panose="02020400000000000000" pitchFamily="18" charset="-128"/>
                          <a:ea typeface="ＭＳ Ｐゴシック" panose="020B0600070205080204" pitchFamily="50" charset="-128"/>
                          <a:cs typeface="Times New Roman" panose="02020603050405020304" pitchFamily="18" charset="0"/>
                        </a:rPr>
                        <a:t>今回の</a:t>
                      </a:r>
                      <a:r>
                        <a:rPr lang="ja-JP" altLang="en-US" sz="1800" kern="100" dirty="0">
                          <a:solidFill>
                            <a:schemeClr val="bg1">
                              <a:lumMod val="75000"/>
                            </a:schemeClr>
                          </a:solidFill>
                          <a:effectLst/>
                          <a:latin typeface="游明朝" panose="02020400000000000000" pitchFamily="18" charset="-128"/>
                          <a:ea typeface="ＭＳ Ｐゴシック" panose="020B0600070205080204" pitchFamily="50" charset="-128"/>
                          <a:cs typeface="Times New Roman" panose="02020603050405020304" pitchFamily="18" charset="0"/>
                        </a:rPr>
                        <a:t>御応募</a:t>
                      </a:r>
                      <a:r>
                        <a:rPr lang="ja-JP" sz="1800" kern="100" dirty="0">
                          <a:solidFill>
                            <a:schemeClr val="bg1">
                              <a:lumMod val="75000"/>
                            </a:schemeClr>
                          </a:solidFill>
                          <a:effectLst/>
                          <a:latin typeface="游明朝" panose="02020400000000000000" pitchFamily="18" charset="-128"/>
                          <a:ea typeface="ＭＳ Ｐゴシック" panose="020B0600070205080204" pitchFamily="50" charset="-128"/>
                          <a:cs typeface="Times New Roman" panose="02020603050405020304" pitchFamily="18" charset="0"/>
                        </a:rPr>
                        <a:t>が、前項の全体的な事業計画において、どのような位置付け・役割を果たし、将来の事業にどのように繋がっていくのか、現時点で見通せる範囲で構いませんので具体的に発展性を示して下さい。</a:t>
                      </a:r>
                      <a:endParaRPr lang="ja-JP" sz="1800" kern="100" dirty="0">
                        <a:solidFill>
                          <a:schemeClr val="bg1">
                            <a:lumMod val="75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80439070"/>
                  </a:ext>
                </a:extLst>
              </a:tr>
            </a:tbl>
          </a:graphicData>
        </a:graphic>
      </p:graphicFrame>
      <p:sp>
        <p:nvSpPr>
          <p:cNvPr id="4" name="テキスト ボックス 3">
            <a:extLst>
              <a:ext uri="{FF2B5EF4-FFF2-40B4-BE49-F238E27FC236}">
                <a16:creationId xmlns:a16="http://schemas.microsoft.com/office/drawing/2014/main" id="{241A8B09-67CA-B25B-4F9A-95AF0D8D3275}"/>
              </a:ext>
            </a:extLst>
          </p:cNvPr>
          <p:cNvSpPr txBox="1"/>
          <p:nvPr/>
        </p:nvSpPr>
        <p:spPr>
          <a:xfrm>
            <a:off x="3232728" y="0"/>
            <a:ext cx="8428694" cy="1323439"/>
          </a:xfrm>
          <a:prstGeom prst="rect">
            <a:avLst/>
          </a:prstGeom>
          <a:solidFill>
            <a:schemeClr val="bg1"/>
          </a:solidFill>
        </p:spPr>
        <p:txBody>
          <a:bodyPr wrap="square">
            <a:spAutoFit/>
          </a:bodyPr>
          <a:lstStyle/>
          <a:p>
            <a:r>
              <a:rPr lang="ja-JP" altLang="en-US" sz="4000" b="1" u="sng" dirty="0">
                <a:solidFill>
                  <a:srgbClr val="FF0000"/>
                </a:solidFill>
              </a:rPr>
              <a:t>（事業計画の項目は一例です。適宜変更して構いません）</a:t>
            </a:r>
            <a:endParaRPr lang="ja-JP" altLang="en-US" sz="4000" b="1" dirty="0"/>
          </a:p>
        </p:txBody>
      </p:sp>
    </p:spTree>
    <p:extLst>
      <p:ext uri="{BB962C8B-B14F-4D97-AF65-F5344CB8AC3E}">
        <p14:creationId xmlns:p14="http://schemas.microsoft.com/office/powerpoint/2010/main" val="89492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083FF7-7D4B-FDA8-BE0C-8783C9F2955E}"/>
              </a:ext>
            </a:extLst>
          </p:cNvPr>
          <p:cNvSpPr>
            <a:spLocks noGrp="1"/>
          </p:cNvSpPr>
          <p:nvPr>
            <p:ph type="title"/>
          </p:nvPr>
        </p:nvSpPr>
        <p:spPr/>
        <p:txBody>
          <a:bodyPr/>
          <a:lstStyle/>
          <a:p>
            <a:r>
              <a:rPr lang="ja-JP" altLang="en-US" u="sng" dirty="0"/>
              <a:t>事業計画</a:t>
            </a:r>
            <a:endParaRPr kumimoji="1" lang="ja-JP" altLang="en-US" u="sng" dirty="0"/>
          </a:p>
        </p:txBody>
      </p:sp>
      <p:graphicFrame>
        <p:nvGraphicFramePr>
          <p:cNvPr id="5" name="表 4">
            <a:extLst>
              <a:ext uri="{FF2B5EF4-FFF2-40B4-BE49-F238E27FC236}">
                <a16:creationId xmlns:a16="http://schemas.microsoft.com/office/drawing/2014/main" id="{1063BB2B-4491-7253-A66E-F9F452372027}"/>
              </a:ext>
            </a:extLst>
          </p:cNvPr>
          <p:cNvGraphicFramePr>
            <a:graphicFrameLocks noGrp="1"/>
          </p:cNvGraphicFramePr>
          <p:nvPr>
            <p:extLst>
              <p:ext uri="{D42A27DB-BD31-4B8C-83A1-F6EECF244321}">
                <p14:modId xmlns:p14="http://schemas.microsoft.com/office/powerpoint/2010/main" val="3402537279"/>
              </p:ext>
            </p:extLst>
          </p:nvPr>
        </p:nvGraphicFramePr>
        <p:xfrm>
          <a:off x="959556" y="1034473"/>
          <a:ext cx="10701866" cy="4389120"/>
        </p:xfrm>
        <a:graphic>
          <a:graphicData uri="http://schemas.openxmlformats.org/drawingml/2006/table">
            <a:tbl>
              <a:tblPr firstRow="1" firstCol="1" bandRow="1"/>
              <a:tblGrid>
                <a:gridCol w="10701866">
                  <a:extLst>
                    <a:ext uri="{9D8B030D-6E8A-4147-A177-3AD203B41FA5}">
                      <a16:colId xmlns:a16="http://schemas.microsoft.com/office/drawing/2014/main" val="508098238"/>
                    </a:ext>
                  </a:extLst>
                </a:gridCol>
              </a:tblGrid>
              <a:tr h="210748">
                <a:tc>
                  <a:txBody>
                    <a:bodyPr/>
                    <a:lstStyle/>
                    <a:p>
                      <a:pPr algn="just"/>
                      <a:r>
                        <a:rPr lang="en-US" altLang="ja-JP" sz="1800" kern="100" dirty="0">
                          <a:effectLst/>
                          <a:latin typeface="ＭＳ Ｐゴシック" panose="020B0600070205080204" pitchFamily="50" charset="-128"/>
                          <a:ea typeface="游明朝" panose="02020400000000000000" pitchFamily="18" charset="-128"/>
                          <a:cs typeface="Times New Roman" panose="02020603050405020304" pitchFamily="18" charset="0"/>
                        </a:rPr>
                        <a:t>3.</a:t>
                      </a:r>
                      <a:r>
                        <a:rPr 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「きぼう」で事業を行う意義・理由</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7790306"/>
                  </a:ext>
                </a:extLst>
              </a:tr>
              <a:tr h="988065">
                <a:tc>
                  <a:txBody>
                    <a:bodyPr/>
                    <a:lstStyle/>
                    <a:p>
                      <a:pPr algn="just"/>
                      <a:r>
                        <a:rPr lang="ja-JP" sz="1800" kern="100" dirty="0">
                          <a:solidFill>
                            <a:schemeClr val="bg1">
                              <a:lumMod val="75000"/>
                            </a:schemeClr>
                          </a:solidFill>
                          <a:effectLst/>
                          <a:latin typeface="游明朝" panose="02020400000000000000" pitchFamily="18" charset="-128"/>
                          <a:ea typeface="ＭＳ Ｐゴシック" panose="020B0600070205080204" pitchFamily="50" charset="-128"/>
                          <a:cs typeface="Times New Roman" panose="02020603050405020304" pitchFamily="18" charset="0"/>
                        </a:rPr>
                        <a:t>御提案者の事業を「きぼう」で行うと判断した理由や、「きぼう」で行うことの意義を示して下さい。</a:t>
                      </a:r>
                      <a:endParaRPr lang="ja-JP" sz="1800" kern="100" dirty="0">
                        <a:solidFill>
                          <a:schemeClr val="bg1">
                            <a:lumMod val="75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sz="1800" kern="100" dirty="0">
                          <a:solidFill>
                            <a:schemeClr val="bg1">
                              <a:lumMod val="75000"/>
                            </a:schemeClr>
                          </a:solidFill>
                          <a:effectLst/>
                          <a:latin typeface="游明朝" panose="02020400000000000000" pitchFamily="18" charset="-128"/>
                          <a:ea typeface="ＭＳ Ｐゴシック" panose="020B0600070205080204" pitchFamily="50" charset="-128"/>
                          <a:cs typeface="Times New Roman" panose="02020603050405020304" pitchFamily="18" charset="0"/>
                        </a:rPr>
                        <a:t>例えば、事業を実現するためには日本人宇宙飛行士のクルー作業が必要だから、または「きぼう」船内環境が適しているから、等。</a:t>
                      </a:r>
                      <a:endParaRPr lang="ja-JP" sz="1800" kern="100" dirty="0">
                        <a:solidFill>
                          <a:schemeClr val="bg1">
                            <a:lumMod val="75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chemeClr val="bg1">
                              <a:lumMod val="75000"/>
                            </a:schemeClr>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solidFill>
                          <a:schemeClr val="bg1">
                            <a:lumMod val="75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3303247"/>
                  </a:ext>
                </a:extLst>
              </a:tr>
              <a:tr h="185262">
                <a:tc>
                  <a:txBody>
                    <a:bodyPr/>
                    <a:lstStyle/>
                    <a:p>
                      <a:pPr algn="just"/>
                      <a:r>
                        <a:rPr lang="en-US" altLang="ja-JP" sz="1800" kern="100" dirty="0">
                          <a:effectLst/>
                          <a:latin typeface="ＭＳ Ｐゴシック" panose="020B0600070205080204" pitchFamily="50" charset="-128"/>
                          <a:ea typeface="游明朝" panose="02020400000000000000" pitchFamily="18" charset="-128"/>
                          <a:cs typeface="Times New Roman" panose="02020603050405020304" pitchFamily="18" charset="0"/>
                        </a:rPr>
                        <a:t>4.</a:t>
                      </a:r>
                      <a:r>
                        <a:rPr 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市場分析</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41542921"/>
                  </a:ext>
                </a:extLst>
              </a:tr>
              <a:tr h="988065">
                <a:tc>
                  <a:txBody>
                    <a:bodyPr/>
                    <a:lstStyle/>
                    <a:p>
                      <a:pPr algn="just"/>
                      <a:r>
                        <a:rPr lang="ja-JP" sz="1800" kern="100" dirty="0">
                          <a:solidFill>
                            <a:schemeClr val="bg1">
                              <a:lumMod val="75000"/>
                            </a:schemeClr>
                          </a:solidFill>
                          <a:effectLst/>
                          <a:latin typeface="游明朝" panose="02020400000000000000" pitchFamily="18" charset="-128"/>
                          <a:ea typeface="ＭＳ Ｐゴシック" panose="020B0600070205080204" pitchFamily="50" charset="-128"/>
                          <a:cs typeface="Times New Roman" panose="02020603050405020304" pitchFamily="18" charset="0"/>
                        </a:rPr>
                        <a:t>現在の市場規模、市場成長性、競合状況、御提案者の事業企画の強み・弱みの分析等について、現時点で見通せる範囲で構いませんので具体的に示して下さい。</a:t>
                      </a:r>
                      <a:endParaRPr lang="ja-JP" sz="1800" kern="100" dirty="0">
                        <a:solidFill>
                          <a:schemeClr val="bg1">
                            <a:lumMod val="75000"/>
                          </a:schemeClr>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800" kern="100" dirty="0">
                          <a:solidFill>
                            <a:srgbClr val="767171"/>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044" marR="450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0628443"/>
                  </a:ext>
                </a:extLst>
              </a:tr>
            </a:tbl>
          </a:graphicData>
        </a:graphic>
      </p:graphicFrame>
    </p:spTree>
    <p:extLst>
      <p:ext uri="{BB962C8B-B14F-4D97-AF65-F5344CB8AC3E}">
        <p14:creationId xmlns:p14="http://schemas.microsoft.com/office/powerpoint/2010/main" val="127492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313373-FE6A-933D-D2E5-C9125AA842DD}"/>
              </a:ext>
            </a:extLst>
          </p:cNvPr>
          <p:cNvSpPr>
            <a:spLocks noGrp="1"/>
          </p:cNvSpPr>
          <p:nvPr>
            <p:ph type="title"/>
          </p:nvPr>
        </p:nvSpPr>
        <p:spPr>
          <a:xfrm>
            <a:off x="764309" y="2262909"/>
            <a:ext cx="10515600" cy="1836018"/>
          </a:xfrm>
        </p:spPr>
        <p:txBody>
          <a:bodyPr>
            <a:normAutofit/>
          </a:bodyPr>
          <a:lstStyle/>
          <a:p>
            <a:r>
              <a:rPr kumimoji="1" lang="ja-JP" altLang="en-US" dirty="0">
                <a:solidFill>
                  <a:srgbClr val="FF0000"/>
                </a:solidFill>
              </a:rPr>
              <a:t>事業計画に関する補足資料等を適宜差し込んでください。</a:t>
            </a:r>
          </a:p>
        </p:txBody>
      </p:sp>
      <p:sp>
        <p:nvSpPr>
          <p:cNvPr id="3" name="タイトル 1">
            <a:extLst>
              <a:ext uri="{FF2B5EF4-FFF2-40B4-BE49-F238E27FC236}">
                <a16:creationId xmlns:a16="http://schemas.microsoft.com/office/drawing/2014/main" id="{F7B1B487-83D4-03B7-2A4A-83BD06ECEC43}"/>
              </a:ext>
            </a:extLst>
          </p:cNvPr>
          <p:cNvSpPr txBox="1">
            <a:spLocks/>
          </p:cNvSpPr>
          <p:nvPr/>
        </p:nvSpPr>
        <p:spPr>
          <a:xfrm>
            <a:off x="838200" y="136525"/>
            <a:ext cx="10515600" cy="8979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u="sng" dirty="0"/>
              <a:t>事業計画　補足</a:t>
            </a:r>
          </a:p>
        </p:txBody>
      </p:sp>
    </p:spTree>
    <p:extLst>
      <p:ext uri="{BB962C8B-B14F-4D97-AF65-F5344CB8AC3E}">
        <p14:creationId xmlns:p14="http://schemas.microsoft.com/office/powerpoint/2010/main" val="68790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F5F984-0689-0536-89A4-B9F6FE0B9E69}"/>
              </a:ext>
            </a:extLst>
          </p:cNvPr>
          <p:cNvSpPr>
            <a:spLocks noGrp="1"/>
          </p:cNvSpPr>
          <p:nvPr>
            <p:ph type="title"/>
          </p:nvPr>
        </p:nvSpPr>
        <p:spPr/>
        <p:txBody>
          <a:bodyPr/>
          <a:lstStyle/>
          <a:p>
            <a:r>
              <a:rPr kumimoji="1" lang="ja-JP" altLang="en-US" u="sng"/>
              <a:t>ミッションスケジュール</a:t>
            </a:r>
          </a:p>
        </p:txBody>
      </p:sp>
      <p:graphicFrame>
        <p:nvGraphicFramePr>
          <p:cNvPr id="4" name="表 4">
            <a:extLst>
              <a:ext uri="{FF2B5EF4-FFF2-40B4-BE49-F238E27FC236}">
                <a16:creationId xmlns:a16="http://schemas.microsoft.com/office/drawing/2014/main" id="{C36CBC1E-4F07-3927-DDC7-3173A2E9720F}"/>
              </a:ext>
            </a:extLst>
          </p:cNvPr>
          <p:cNvGraphicFramePr>
            <a:graphicFrameLocks noGrp="1"/>
          </p:cNvGraphicFramePr>
          <p:nvPr>
            <p:extLst>
              <p:ext uri="{D42A27DB-BD31-4B8C-83A1-F6EECF244321}">
                <p14:modId xmlns:p14="http://schemas.microsoft.com/office/powerpoint/2010/main" val="1389140063"/>
              </p:ext>
            </p:extLst>
          </p:nvPr>
        </p:nvGraphicFramePr>
        <p:xfrm>
          <a:off x="838200" y="1034473"/>
          <a:ext cx="9443867" cy="1402080"/>
        </p:xfrm>
        <a:graphic>
          <a:graphicData uri="http://schemas.openxmlformats.org/drawingml/2006/table">
            <a:tbl>
              <a:tblPr firstRow="1" bandRow="1">
                <a:tableStyleId>{5940675A-B579-460E-94D1-54222C63F5DA}</a:tableStyleId>
              </a:tblPr>
              <a:tblGrid>
                <a:gridCol w="2354809">
                  <a:extLst>
                    <a:ext uri="{9D8B030D-6E8A-4147-A177-3AD203B41FA5}">
                      <a16:colId xmlns:a16="http://schemas.microsoft.com/office/drawing/2014/main" val="1770185409"/>
                    </a:ext>
                  </a:extLst>
                </a:gridCol>
                <a:gridCol w="7089058">
                  <a:extLst>
                    <a:ext uri="{9D8B030D-6E8A-4147-A177-3AD203B41FA5}">
                      <a16:colId xmlns:a16="http://schemas.microsoft.com/office/drawing/2014/main" val="86284301"/>
                    </a:ext>
                  </a:extLst>
                </a:gridCol>
              </a:tblGrid>
              <a:tr h="372687">
                <a:tc>
                  <a:txBody>
                    <a:bodyPr/>
                    <a:lstStyle/>
                    <a:p>
                      <a:pPr marL="285750" indent="-285750">
                        <a:buFont typeface="Wingdings" panose="05000000000000000000" pitchFamily="2" charset="2"/>
                        <a:buChar char="Ø"/>
                      </a:pPr>
                      <a:r>
                        <a:rPr kumimoji="1" lang="ja-JP" altLang="en-US" dirty="0"/>
                        <a:t>実施時期</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1800" dirty="0">
                          <a:solidFill>
                            <a:schemeClr val="tx1"/>
                          </a:solidFill>
                        </a:rPr>
                        <a:t>希望時期</a:t>
                      </a:r>
                      <a:r>
                        <a:rPr kumimoji="1" lang="ja-JP" altLang="en-US" sz="1800" dirty="0">
                          <a:solidFill>
                            <a:schemeClr val="tx1"/>
                          </a:solidFill>
                          <a:sym typeface="Wingdings" panose="05000000000000000000" pitchFamily="2" charset="2"/>
                        </a:rPr>
                        <a:t>：</a:t>
                      </a:r>
                      <a:endParaRPr kumimoji="1" lang="en-US" altLang="ja-JP" sz="1800" dirty="0">
                        <a:solidFill>
                          <a:schemeClr val="tx1"/>
                        </a:solidFill>
                        <a:sym typeface="Wingdings" panose="05000000000000000000" pitchFamily="2" charset="2"/>
                      </a:endParaRPr>
                    </a:p>
                    <a:p>
                      <a:r>
                        <a:rPr kumimoji="1" lang="ja-JP" altLang="en-US" dirty="0">
                          <a:solidFill>
                            <a:schemeClr val="tx1"/>
                          </a:solidFill>
                        </a:rPr>
                        <a:t>打上：</a:t>
                      </a:r>
                      <a:endParaRPr kumimoji="1" lang="en-US" altLang="ja-JP" dirty="0">
                        <a:solidFill>
                          <a:schemeClr val="tx1"/>
                        </a:solidFill>
                      </a:endParaRPr>
                    </a:p>
                    <a:p>
                      <a:r>
                        <a:rPr kumimoji="1" lang="ja-JP" altLang="en-US" dirty="0">
                          <a:solidFill>
                            <a:schemeClr val="tx1"/>
                          </a:solidFill>
                        </a:rPr>
                        <a:t>ミッション期間</a:t>
                      </a:r>
                      <a:r>
                        <a:rPr kumimoji="1" lang="ja-JP" altLang="en-US" dirty="0">
                          <a:solidFill>
                            <a:schemeClr val="tx1"/>
                          </a:solidFill>
                          <a:sym typeface="Wingdings" panose="05000000000000000000" pitchFamily="2" charset="2"/>
                        </a:rPr>
                        <a:t>：</a:t>
                      </a:r>
                      <a:endParaRPr kumimoji="1" lang="en-US" altLang="ja-JP" dirty="0">
                        <a:solidFill>
                          <a:schemeClr val="tx1"/>
                        </a:solidFill>
                        <a:sym typeface="Wingdings" panose="05000000000000000000" pitchFamily="2" charset="2"/>
                      </a:endParaRPr>
                    </a:p>
                    <a:p>
                      <a:r>
                        <a:rPr kumimoji="1" lang="ja-JP" altLang="en-US" dirty="0">
                          <a:solidFill>
                            <a:schemeClr val="tx1"/>
                          </a:solidFill>
                          <a:sym typeface="Wingdings" panose="05000000000000000000" pitchFamily="2" charset="2"/>
                        </a:rPr>
                        <a:t>回収：</a:t>
                      </a:r>
                      <a:endParaRPr kumimoji="1" lang="en-US" altLang="ja-JP" dirty="0">
                        <a:solidFill>
                          <a:schemeClr val="tx1"/>
                        </a:solidFill>
                        <a:sym typeface="Wingdings" panose="05000000000000000000" pitchFamily="2" charset="2"/>
                      </a:endParaRPr>
                    </a:p>
                    <a:p>
                      <a:endParaRPr kumimoji="1" lang="en-US" altLang="ja-JP" sz="1400" dirty="0">
                        <a:solidFill>
                          <a:schemeClr val="bg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12334003"/>
                  </a:ext>
                </a:extLst>
              </a:tr>
            </a:tbl>
          </a:graphicData>
        </a:graphic>
      </p:graphicFrame>
      <p:sp>
        <p:nvSpPr>
          <p:cNvPr id="9" name="テキスト ボックス 8">
            <a:extLst>
              <a:ext uri="{FF2B5EF4-FFF2-40B4-BE49-F238E27FC236}">
                <a16:creationId xmlns:a16="http://schemas.microsoft.com/office/drawing/2014/main" id="{C00A1D79-FBC3-3636-CAD4-E493CDACABB9}"/>
              </a:ext>
            </a:extLst>
          </p:cNvPr>
          <p:cNvSpPr txBox="1"/>
          <p:nvPr/>
        </p:nvSpPr>
        <p:spPr>
          <a:xfrm>
            <a:off x="8955216" y="94945"/>
            <a:ext cx="3236784" cy="307777"/>
          </a:xfrm>
          <a:prstGeom prst="rect">
            <a:avLst/>
          </a:prstGeom>
          <a:noFill/>
        </p:spPr>
        <p:txBody>
          <a:bodyPr wrap="none" rtlCol="0">
            <a:spAutoFit/>
          </a:bodyPr>
          <a:lstStyle/>
          <a:p>
            <a:r>
              <a:rPr lang="en-US" altLang="ja-JP" sz="1400" u="sng"/>
              <a:t>※</a:t>
            </a:r>
            <a:r>
              <a:rPr lang="ja-JP" altLang="en-US" sz="1400" u="sng"/>
              <a:t>詳細は役割分担・スケジュール参照</a:t>
            </a:r>
            <a:endParaRPr kumimoji="1" lang="ja-JP" altLang="en-US" sz="1400" u="sng"/>
          </a:p>
        </p:txBody>
      </p:sp>
      <p:sp>
        <p:nvSpPr>
          <p:cNvPr id="3" name="正方形/長方形 2">
            <a:extLst>
              <a:ext uri="{FF2B5EF4-FFF2-40B4-BE49-F238E27FC236}">
                <a16:creationId xmlns:a16="http://schemas.microsoft.com/office/drawing/2014/main" id="{0B25E276-4661-6175-955C-9AC13B7CD807}"/>
              </a:ext>
            </a:extLst>
          </p:cNvPr>
          <p:cNvSpPr/>
          <p:nvPr/>
        </p:nvSpPr>
        <p:spPr>
          <a:xfrm>
            <a:off x="1233948" y="1824003"/>
            <a:ext cx="9724104" cy="177963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a:t>【</a:t>
            </a:r>
            <a:r>
              <a:rPr lang="en-US" altLang="ja-JP" dirty="0"/>
              <a:t>JAXA</a:t>
            </a:r>
            <a:r>
              <a:rPr lang="ja-JP" altLang="en-US" dirty="0"/>
              <a:t>記入欄</a:t>
            </a:r>
            <a:r>
              <a:rPr kumimoji="1" lang="en-US" altLang="ja-JP" dirty="0"/>
              <a:t>】</a:t>
            </a:r>
          </a:p>
          <a:p>
            <a:pPr algn="ctr"/>
            <a:r>
              <a:rPr kumimoji="1" lang="ja-JP" altLang="en-US" dirty="0"/>
              <a:t>本シート及び申し込みデータシートに記載いただいた内容を基に、最新のフライトプランから打上</a:t>
            </a:r>
            <a:r>
              <a:rPr kumimoji="1" lang="en-US" altLang="ja-JP" dirty="0"/>
              <a:t>/</a:t>
            </a:r>
            <a:r>
              <a:rPr kumimoji="1" lang="ja-JP" altLang="en-US" dirty="0"/>
              <a:t>回収可能な便を検討後、</a:t>
            </a:r>
            <a:r>
              <a:rPr kumimoji="1" lang="en-US" altLang="ja-JP" dirty="0"/>
              <a:t>JAXA</a:t>
            </a:r>
            <a:r>
              <a:rPr kumimoji="1" lang="ja-JP" altLang="en-US" dirty="0"/>
              <a:t>にて内容記載します</a:t>
            </a:r>
          </a:p>
        </p:txBody>
      </p:sp>
    </p:spTree>
    <p:extLst>
      <p:ext uri="{BB962C8B-B14F-4D97-AF65-F5344CB8AC3E}">
        <p14:creationId xmlns:p14="http://schemas.microsoft.com/office/powerpoint/2010/main" val="2236311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F5F984-0689-0536-89A4-B9F6FE0B9E69}"/>
              </a:ext>
            </a:extLst>
          </p:cNvPr>
          <p:cNvSpPr>
            <a:spLocks noGrp="1"/>
          </p:cNvSpPr>
          <p:nvPr>
            <p:ph type="title"/>
          </p:nvPr>
        </p:nvSpPr>
        <p:spPr/>
        <p:txBody>
          <a:bodyPr/>
          <a:lstStyle/>
          <a:p>
            <a:r>
              <a:rPr kumimoji="1" lang="ja-JP" altLang="en-US" u="sng" dirty="0"/>
              <a:t>ミッション</a:t>
            </a:r>
            <a:r>
              <a:rPr lang="en-US" altLang="ja-JP" u="sng" dirty="0"/>
              <a:t>POC</a:t>
            </a:r>
            <a:endParaRPr kumimoji="1" lang="ja-JP" altLang="en-US" u="sng" dirty="0"/>
          </a:p>
        </p:txBody>
      </p:sp>
      <p:graphicFrame>
        <p:nvGraphicFramePr>
          <p:cNvPr id="4" name="表 4">
            <a:extLst>
              <a:ext uri="{FF2B5EF4-FFF2-40B4-BE49-F238E27FC236}">
                <a16:creationId xmlns:a16="http://schemas.microsoft.com/office/drawing/2014/main" id="{C36CBC1E-4F07-3927-DDC7-3173A2E9720F}"/>
              </a:ext>
            </a:extLst>
          </p:cNvPr>
          <p:cNvGraphicFramePr>
            <a:graphicFrameLocks noGrp="1"/>
          </p:cNvGraphicFramePr>
          <p:nvPr>
            <p:extLst>
              <p:ext uri="{D42A27DB-BD31-4B8C-83A1-F6EECF244321}">
                <p14:modId xmlns:p14="http://schemas.microsoft.com/office/powerpoint/2010/main" val="1577043009"/>
              </p:ext>
            </p:extLst>
          </p:nvPr>
        </p:nvGraphicFramePr>
        <p:xfrm>
          <a:off x="1212574" y="1152381"/>
          <a:ext cx="10141224" cy="3291840"/>
        </p:xfrm>
        <a:graphic>
          <a:graphicData uri="http://schemas.openxmlformats.org/drawingml/2006/table">
            <a:tbl>
              <a:tblPr firstRow="1" bandRow="1">
                <a:tableStyleId>{5940675A-B579-460E-94D1-54222C63F5DA}</a:tableStyleId>
              </a:tblPr>
              <a:tblGrid>
                <a:gridCol w="604937">
                  <a:extLst>
                    <a:ext uri="{9D8B030D-6E8A-4147-A177-3AD203B41FA5}">
                      <a16:colId xmlns:a16="http://schemas.microsoft.com/office/drawing/2014/main" val="1770185409"/>
                    </a:ext>
                  </a:extLst>
                </a:gridCol>
                <a:gridCol w="3184119">
                  <a:extLst>
                    <a:ext uri="{9D8B030D-6E8A-4147-A177-3AD203B41FA5}">
                      <a16:colId xmlns:a16="http://schemas.microsoft.com/office/drawing/2014/main" val="3664510928"/>
                    </a:ext>
                  </a:extLst>
                </a:gridCol>
                <a:gridCol w="2670884">
                  <a:extLst>
                    <a:ext uri="{9D8B030D-6E8A-4147-A177-3AD203B41FA5}">
                      <a16:colId xmlns:a16="http://schemas.microsoft.com/office/drawing/2014/main" val="86284301"/>
                    </a:ext>
                  </a:extLst>
                </a:gridCol>
                <a:gridCol w="3681284">
                  <a:extLst>
                    <a:ext uri="{9D8B030D-6E8A-4147-A177-3AD203B41FA5}">
                      <a16:colId xmlns:a16="http://schemas.microsoft.com/office/drawing/2014/main" val="471473761"/>
                    </a:ext>
                  </a:extLst>
                </a:gridCol>
              </a:tblGrid>
              <a:tr h="361363">
                <a:tc>
                  <a:txBody>
                    <a:bodyPr/>
                    <a:lstStyle/>
                    <a:p>
                      <a:pPr marL="0" indent="0">
                        <a:buFont typeface="Wingdings" panose="05000000000000000000" pitchFamily="2" charset="2"/>
                        <a:buNone/>
                      </a:pPr>
                      <a:endParaRPr kumimoji="1" lang="ja-JP" altLang="en-US" dirty="0"/>
                    </a:p>
                  </a:txBody>
                  <a:tcPr/>
                </a:tc>
                <a:tc>
                  <a:txBody>
                    <a:bodyPr/>
                    <a:lstStyle/>
                    <a:p>
                      <a:pPr marL="0" indent="0">
                        <a:buFont typeface="Wingdings" panose="05000000000000000000" pitchFamily="2" charset="2"/>
                        <a:buNone/>
                      </a:pPr>
                      <a:r>
                        <a:rPr kumimoji="1" lang="ja-JP" altLang="en-US"/>
                        <a:t>氏名</a:t>
                      </a:r>
                    </a:p>
                  </a:txBody>
                  <a:tcPr/>
                </a:tc>
                <a:tc>
                  <a:txBody>
                    <a:bodyPr/>
                    <a:lstStyle/>
                    <a:p>
                      <a:r>
                        <a:rPr kumimoji="1" lang="ja-JP" altLang="en-US" dirty="0"/>
                        <a:t>所属</a:t>
                      </a:r>
                      <a:endParaRPr kumimoji="1" lang="en-US" altLang="ja-JP" dirty="0"/>
                    </a:p>
                  </a:txBody>
                  <a:tcPr/>
                </a:tc>
                <a:tc>
                  <a:txBody>
                    <a:bodyPr/>
                    <a:lstStyle/>
                    <a:p>
                      <a:r>
                        <a:rPr kumimoji="1" lang="ja-JP" altLang="en-US" dirty="0"/>
                        <a:t>連絡先</a:t>
                      </a:r>
                      <a:endParaRPr kumimoji="1" lang="en-US" altLang="ja-JP" dirty="0"/>
                    </a:p>
                  </a:txBody>
                  <a:tcPr/>
                </a:tc>
                <a:extLst>
                  <a:ext uri="{0D108BD9-81ED-4DB2-BD59-A6C34878D82A}">
                    <a16:rowId xmlns:a16="http://schemas.microsoft.com/office/drawing/2014/main" val="3833337913"/>
                  </a:ext>
                </a:extLst>
              </a:tr>
              <a:tr h="632385">
                <a:tc>
                  <a:txBody>
                    <a:bodyPr/>
                    <a:lstStyle/>
                    <a:p>
                      <a:pPr marL="0" indent="0">
                        <a:buFont typeface="Wingdings" panose="05000000000000000000" pitchFamily="2" charset="2"/>
                        <a:buNone/>
                      </a:pPr>
                      <a:endParaRPr kumimoji="1" lang="ja-JP" altLang="en-US"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dirty="0">
                          <a:solidFill>
                            <a:schemeClr val="bg1">
                              <a:lumMod val="75000"/>
                            </a:schemeClr>
                          </a:solidFill>
                        </a:rPr>
                        <a:t>〇〇</a:t>
                      </a:r>
                      <a:endParaRPr kumimoji="1" lang="en-US" altLang="ja-JP" dirty="0">
                        <a:solidFill>
                          <a:schemeClr val="bg1">
                            <a:lumMod val="75000"/>
                          </a:schemeClr>
                        </a:solidFill>
                      </a:endParaRPr>
                    </a:p>
                  </a:txBody>
                  <a:tcPr>
                    <a:noFill/>
                  </a:tcPr>
                </a:tc>
                <a:tc>
                  <a:txBody>
                    <a:bodyPr/>
                    <a:lstStyle/>
                    <a:p>
                      <a:r>
                        <a:rPr kumimoji="1" lang="ja-JP" altLang="en-US" dirty="0">
                          <a:solidFill>
                            <a:schemeClr val="bg1">
                              <a:lumMod val="75000"/>
                            </a:schemeClr>
                          </a:solidFill>
                        </a:rPr>
                        <a:t>貴社名</a:t>
                      </a:r>
                      <a:endParaRPr kumimoji="1" lang="en-US" altLang="ja-JP" dirty="0">
                        <a:solidFill>
                          <a:schemeClr val="bg1">
                            <a:lumMod val="75000"/>
                          </a:schemeClr>
                        </a:solidFill>
                      </a:endParaRPr>
                    </a:p>
                  </a:txBody>
                  <a:tcPr>
                    <a:noFill/>
                  </a:tcPr>
                </a:tc>
                <a:tc>
                  <a:txBody>
                    <a:bodyPr/>
                    <a:lstStyle/>
                    <a:p>
                      <a:r>
                        <a:rPr kumimoji="1" lang="ja-JP" altLang="en-US" dirty="0">
                          <a:solidFill>
                            <a:schemeClr val="bg1">
                              <a:lumMod val="75000"/>
                            </a:schemeClr>
                          </a:solidFill>
                        </a:rPr>
                        <a:t>メールアドレス</a:t>
                      </a:r>
                      <a:endParaRPr kumimoji="1" lang="en-US" altLang="ja-JP" dirty="0">
                        <a:solidFill>
                          <a:schemeClr val="bg1">
                            <a:lumMod val="75000"/>
                          </a:schemeClr>
                        </a:solidFill>
                      </a:endParaRPr>
                    </a:p>
                    <a:p>
                      <a:r>
                        <a:rPr kumimoji="1" lang="ja-JP" altLang="en-US" dirty="0">
                          <a:solidFill>
                            <a:schemeClr val="bg1">
                              <a:lumMod val="75000"/>
                            </a:schemeClr>
                          </a:solidFill>
                        </a:rPr>
                        <a:t>住所</a:t>
                      </a:r>
                      <a:endParaRPr kumimoji="1" lang="en-US" altLang="ja-JP" dirty="0">
                        <a:solidFill>
                          <a:schemeClr val="bg1">
                            <a:lumMod val="75000"/>
                          </a:schemeClr>
                        </a:solidFill>
                      </a:endParaRPr>
                    </a:p>
                    <a:p>
                      <a:r>
                        <a:rPr kumimoji="1" lang="ja-JP" altLang="en-US" dirty="0">
                          <a:solidFill>
                            <a:schemeClr val="bg1">
                              <a:lumMod val="75000"/>
                            </a:schemeClr>
                          </a:solidFill>
                        </a:rPr>
                        <a:t>電話番号</a:t>
                      </a:r>
                      <a:endParaRPr kumimoji="1" lang="en-US" altLang="ja-JP" dirty="0">
                        <a:solidFill>
                          <a:schemeClr val="bg1">
                            <a:lumMod val="75000"/>
                          </a:schemeClr>
                        </a:solidFill>
                      </a:endParaRPr>
                    </a:p>
                  </a:txBody>
                  <a:tcPr>
                    <a:noFill/>
                  </a:tcPr>
                </a:tc>
                <a:extLst>
                  <a:ext uri="{0D108BD9-81ED-4DB2-BD59-A6C34878D82A}">
                    <a16:rowId xmlns:a16="http://schemas.microsoft.com/office/drawing/2014/main" val="1712334003"/>
                  </a:ext>
                </a:extLst>
              </a:tr>
              <a:tr h="632385">
                <a:tc>
                  <a:txBody>
                    <a:bodyPr/>
                    <a:lstStyle/>
                    <a:p>
                      <a:pPr marL="0" indent="0">
                        <a:buFont typeface="Wingdings" panose="05000000000000000000" pitchFamily="2" charset="2"/>
                        <a:buNone/>
                      </a:pPr>
                      <a:endParaRPr kumimoji="1" lang="ja-JP" altLang="en-US"/>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dirty="0">
                          <a:solidFill>
                            <a:schemeClr val="bg1">
                              <a:lumMod val="75000"/>
                            </a:schemeClr>
                          </a:solidFill>
                        </a:rPr>
                        <a:t>〇〇</a:t>
                      </a:r>
                      <a:endParaRPr kumimoji="1" lang="en-US" altLang="ja-JP"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bg1">
                              <a:lumMod val="75000"/>
                            </a:schemeClr>
                          </a:solidFill>
                        </a:rPr>
                        <a:t>協力会社名</a:t>
                      </a:r>
                    </a:p>
                  </a:txBody>
                  <a:tcPr>
                    <a:noFill/>
                  </a:tcPr>
                </a:tc>
                <a:tc>
                  <a:txBody>
                    <a:bodyPr/>
                    <a:lstStyle/>
                    <a:p>
                      <a:r>
                        <a:rPr kumimoji="1" lang="ja-JP" altLang="en-US" dirty="0">
                          <a:solidFill>
                            <a:schemeClr val="bg1">
                              <a:lumMod val="75000"/>
                            </a:schemeClr>
                          </a:solidFill>
                        </a:rPr>
                        <a:t>メールアドレス</a:t>
                      </a:r>
                      <a:endParaRPr kumimoji="1" lang="en-US" altLang="ja-JP" dirty="0">
                        <a:solidFill>
                          <a:schemeClr val="bg1">
                            <a:lumMod val="75000"/>
                          </a:schemeClr>
                        </a:solidFill>
                      </a:endParaRPr>
                    </a:p>
                    <a:p>
                      <a:r>
                        <a:rPr kumimoji="1" lang="ja-JP" altLang="en-US" dirty="0">
                          <a:solidFill>
                            <a:schemeClr val="bg1">
                              <a:lumMod val="75000"/>
                            </a:schemeClr>
                          </a:solidFill>
                        </a:rPr>
                        <a:t>住所</a:t>
                      </a:r>
                      <a:endParaRPr kumimoji="1" lang="en-US" altLang="ja-JP" dirty="0">
                        <a:solidFill>
                          <a:schemeClr val="bg1">
                            <a:lumMod val="75000"/>
                          </a:schemeClr>
                        </a:solidFill>
                      </a:endParaRPr>
                    </a:p>
                    <a:p>
                      <a:r>
                        <a:rPr kumimoji="1" lang="ja-JP" altLang="en-US" dirty="0">
                          <a:solidFill>
                            <a:schemeClr val="bg1">
                              <a:lumMod val="75000"/>
                            </a:schemeClr>
                          </a:solidFill>
                        </a:rPr>
                        <a:t>電話番号</a:t>
                      </a:r>
                      <a:endParaRPr kumimoji="1" lang="en-US" altLang="ja-JP" dirty="0">
                        <a:solidFill>
                          <a:schemeClr val="bg1">
                            <a:lumMod val="75000"/>
                          </a:schemeClr>
                        </a:solidFill>
                      </a:endParaRPr>
                    </a:p>
                  </a:txBody>
                  <a:tcPr>
                    <a:noFill/>
                  </a:tcPr>
                </a:tc>
                <a:extLst>
                  <a:ext uri="{0D108BD9-81ED-4DB2-BD59-A6C34878D82A}">
                    <a16:rowId xmlns:a16="http://schemas.microsoft.com/office/drawing/2014/main" val="2407922370"/>
                  </a:ext>
                </a:extLst>
              </a:tr>
              <a:tr h="361363">
                <a:tc>
                  <a:txBody>
                    <a:bodyPr/>
                    <a:lstStyle/>
                    <a:p>
                      <a:pPr marL="0" indent="0">
                        <a:buFont typeface="Wingdings" panose="05000000000000000000" pitchFamily="2" charset="2"/>
                        <a:buNone/>
                      </a:pPr>
                      <a:endParaRPr kumimoji="1" lang="ja-JP" altLang="en-US" dirty="0"/>
                    </a:p>
                  </a:txBody>
                  <a:tcPr/>
                </a:tc>
                <a:tc>
                  <a:txBody>
                    <a:bodyPr/>
                    <a:lstStyle/>
                    <a:p>
                      <a:pPr marL="0" indent="0">
                        <a:buFont typeface="Wingdings" panose="05000000000000000000" pitchFamily="2" charset="2"/>
                        <a:buNone/>
                      </a:pP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tc>
                <a:tc>
                  <a:txBody>
                    <a:bodyPr/>
                    <a:lstStyle/>
                    <a:p>
                      <a:endParaRPr kumimoji="1" lang="ja-JP" altLang="en-US" dirty="0"/>
                    </a:p>
                  </a:txBody>
                  <a:tcPr/>
                </a:tc>
                <a:extLst>
                  <a:ext uri="{0D108BD9-81ED-4DB2-BD59-A6C34878D82A}">
                    <a16:rowId xmlns:a16="http://schemas.microsoft.com/office/drawing/2014/main" val="3694077599"/>
                  </a:ext>
                </a:extLst>
              </a:tr>
              <a:tr h="361363">
                <a:tc>
                  <a:txBody>
                    <a:bodyPr/>
                    <a:lstStyle/>
                    <a:p>
                      <a:pPr marL="0" indent="0">
                        <a:buFont typeface="Wingdings" panose="05000000000000000000" pitchFamily="2" charset="2"/>
                        <a:buNone/>
                      </a:pPr>
                      <a:endParaRPr kumimoji="1" lang="ja-JP" altLang="en-US"/>
                    </a:p>
                  </a:txBody>
                  <a:tcPr/>
                </a:tc>
                <a:tc>
                  <a:txBody>
                    <a:bodyPr/>
                    <a:lstStyle/>
                    <a:p>
                      <a:pPr marL="0" indent="0">
                        <a:buFont typeface="Wingdings" panose="05000000000000000000" pitchFamily="2" charset="2"/>
                        <a:buNone/>
                      </a:pPr>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tc>
                <a:tc>
                  <a:txBody>
                    <a:bodyPr/>
                    <a:lstStyle/>
                    <a:p>
                      <a:endParaRPr kumimoji="1" lang="ja-JP" altLang="en-US" dirty="0"/>
                    </a:p>
                  </a:txBody>
                  <a:tcPr/>
                </a:tc>
                <a:extLst>
                  <a:ext uri="{0D108BD9-81ED-4DB2-BD59-A6C34878D82A}">
                    <a16:rowId xmlns:a16="http://schemas.microsoft.com/office/drawing/2014/main" val="238776554"/>
                  </a:ext>
                </a:extLst>
              </a:tr>
              <a:tr h="361363">
                <a:tc>
                  <a:txBody>
                    <a:bodyPr/>
                    <a:lstStyle/>
                    <a:p>
                      <a:pPr marL="0" indent="0">
                        <a:buFont typeface="Wingdings" panose="05000000000000000000" pitchFamily="2" charset="2"/>
                        <a:buNone/>
                      </a:pPr>
                      <a:endParaRPr kumimoji="1" lang="en-US" altLang="ja-JP" dirty="0"/>
                    </a:p>
                  </a:txBody>
                  <a:tcPr/>
                </a:tc>
                <a:tc>
                  <a:txBody>
                    <a:bodyPr/>
                    <a:lstStyle/>
                    <a:p>
                      <a:pPr marL="0" indent="0">
                        <a:buFont typeface="Wingdings" panose="05000000000000000000" pitchFamily="2" charset="2"/>
                        <a:buNone/>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718804877"/>
                  </a:ext>
                </a:extLst>
              </a:tr>
            </a:tbl>
          </a:graphicData>
        </a:graphic>
      </p:graphicFrame>
    </p:spTree>
    <p:extLst>
      <p:ext uri="{BB962C8B-B14F-4D97-AF65-F5344CB8AC3E}">
        <p14:creationId xmlns:p14="http://schemas.microsoft.com/office/powerpoint/2010/main" val="284518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1EFA93-6BA3-1AAC-AF88-8C204D58147B}"/>
              </a:ext>
            </a:extLst>
          </p:cNvPr>
          <p:cNvSpPr>
            <a:spLocks noGrp="1"/>
          </p:cNvSpPr>
          <p:nvPr>
            <p:ph type="title"/>
          </p:nvPr>
        </p:nvSpPr>
        <p:spPr/>
        <p:txBody>
          <a:bodyPr/>
          <a:lstStyle/>
          <a:p>
            <a:r>
              <a:rPr kumimoji="1" lang="ja-JP" altLang="en-US" u="sng" dirty="0"/>
              <a:t>ミッション作業</a:t>
            </a:r>
          </a:p>
        </p:txBody>
      </p:sp>
      <p:sp>
        <p:nvSpPr>
          <p:cNvPr id="45" name="テキスト ボックス 44">
            <a:extLst>
              <a:ext uri="{FF2B5EF4-FFF2-40B4-BE49-F238E27FC236}">
                <a16:creationId xmlns:a16="http://schemas.microsoft.com/office/drawing/2014/main" id="{5C0C6CFC-6FCB-ADF0-BBC9-9B7E8F2BCB23}"/>
              </a:ext>
            </a:extLst>
          </p:cNvPr>
          <p:cNvSpPr txBox="1"/>
          <p:nvPr/>
        </p:nvSpPr>
        <p:spPr>
          <a:xfrm>
            <a:off x="1114299" y="1074509"/>
            <a:ext cx="10668729" cy="2554545"/>
          </a:xfrm>
          <a:prstGeom prst="rect">
            <a:avLst/>
          </a:prstGeom>
          <a:noFill/>
        </p:spPr>
        <p:txBody>
          <a:bodyPr wrap="square" rtlCol="0">
            <a:spAutoFit/>
          </a:bodyPr>
          <a:lstStyle/>
          <a:p>
            <a:r>
              <a:rPr lang="ja-JP" altLang="en-US" sz="2000" dirty="0"/>
              <a:t>＜射場作業＞</a:t>
            </a:r>
            <a:endParaRPr lang="en-US" altLang="ja-JP" sz="2000" dirty="0"/>
          </a:p>
          <a:p>
            <a:r>
              <a:rPr lang="ja-JP" altLang="en-US" sz="2000" dirty="0">
                <a:solidFill>
                  <a:schemeClr val="bg1">
                    <a:lumMod val="75000"/>
                  </a:schemeClr>
                </a:solidFill>
              </a:rPr>
              <a:t>要否を記載下さい。</a:t>
            </a:r>
            <a:endParaRPr lang="en-US" altLang="ja-JP" sz="2000" dirty="0">
              <a:solidFill>
                <a:schemeClr val="bg1">
                  <a:lumMod val="75000"/>
                </a:schemeClr>
              </a:solidFill>
            </a:endParaRPr>
          </a:p>
          <a:p>
            <a:endParaRPr lang="en-US" altLang="ja-JP" sz="2000" dirty="0"/>
          </a:p>
          <a:p>
            <a:r>
              <a:rPr lang="ja-JP" altLang="en-US" sz="2000" dirty="0"/>
              <a:t>＜軌道上作業＞</a:t>
            </a:r>
            <a:endParaRPr lang="en-US" altLang="ja-JP" sz="2000" dirty="0"/>
          </a:p>
          <a:p>
            <a:r>
              <a:rPr lang="ja-JP" altLang="en-US" sz="2000" dirty="0">
                <a:solidFill>
                  <a:schemeClr val="bg1">
                    <a:lumMod val="75000"/>
                  </a:schemeClr>
                </a:solidFill>
              </a:rPr>
              <a:t>軌道上での宇宙飛行士の作業を記載下さい。</a:t>
            </a:r>
            <a:endParaRPr lang="en-US" altLang="ja-JP" sz="2000" dirty="0">
              <a:solidFill>
                <a:schemeClr val="bg1">
                  <a:lumMod val="75000"/>
                </a:schemeClr>
              </a:solidFill>
            </a:endParaRPr>
          </a:p>
          <a:p>
            <a:endParaRPr lang="en-US" altLang="ja-JP" sz="2000" dirty="0"/>
          </a:p>
          <a:p>
            <a:r>
              <a:rPr lang="ja-JP" altLang="en-US" sz="2000" dirty="0"/>
              <a:t>＜回収場作業＞</a:t>
            </a:r>
            <a:endParaRPr lang="en-US" altLang="ja-JP" sz="2000" dirty="0"/>
          </a:p>
          <a:p>
            <a:r>
              <a:rPr lang="ja-JP" altLang="en-US" sz="2000" dirty="0">
                <a:solidFill>
                  <a:schemeClr val="bg1">
                    <a:lumMod val="75000"/>
                  </a:schemeClr>
                </a:solidFill>
              </a:rPr>
              <a:t>要否を記載下さい。</a:t>
            </a:r>
            <a:endParaRPr lang="en-US" altLang="ja-JP" sz="2000" dirty="0">
              <a:solidFill>
                <a:schemeClr val="bg1">
                  <a:lumMod val="75000"/>
                </a:schemeClr>
              </a:solidFill>
            </a:endParaRPr>
          </a:p>
        </p:txBody>
      </p:sp>
    </p:spTree>
    <p:extLst>
      <p:ext uri="{BB962C8B-B14F-4D97-AF65-F5344CB8AC3E}">
        <p14:creationId xmlns:p14="http://schemas.microsoft.com/office/powerpoint/2010/main" val="12539109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1281</Words>
  <Application>Microsoft Office PowerPoint</Application>
  <PresentationFormat>ワイド画面</PresentationFormat>
  <Paragraphs>289</Paragraphs>
  <Slides>21</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Meiryo UI</vt:lpstr>
      <vt:lpstr>ＭＳ Ｐゴシック</vt:lpstr>
      <vt:lpstr>游ゴシック</vt:lpstr>
      <vt:lpstr>游ゴシック Light</vt:lpstr>
      <vt:lpstr>游明朝</vt:lpstr>
      <vt:lpstr>Arial</vt:lpstr>
      <vt:lpstr>Wingdings</vt:lpstr>
      <vt:lpstr>Office テーマ</vt:lpstr>
      <vt:lpstr>ミッション名称 &lt;ミッション概要及び将来の事業計画&gt;</vt:lpstr>
      <vt:lpstr>基本情報</vt:lpstr>
      <vt:lpstr>基本情報</vt:lpstr>
      <vt:lpstr>事業計画</vt:lpstr>
      <vt:lpstr>事業計画</vt:lpstr>
      <vt:lpstr>事業計画に関する補足資料等を適宜差し込んでください。</vt:lpstr>
      <vt:lpstr>ミッションスケジュール</vt:lpstr>
      <vt:lpstr>ミッションPOC</vt:lpstr>
      <vt:lpstr>ミッション作業</vt:lpstr>
      <vt:lpstr>ミッションコンフィグレーション</vt:lpstr>
      <vt:lpstr>打上/回収品</vt:lpstr>
      <vt:lpstr>使用物品</vt:lpstr>
      <vt:lpstr>使用物品</vt:lpstr>
      <vt:lpstr>開発品の特徴</vt:lpstr>
      <vt:lpstr>運用概要(フロー)　共通</vt:lpstr>
      <vt:lpstr>運用概要</vt:lpstr>
      <vt:lpstr>運用制約・要望・注意事項</vt:lpstr>
      <vt:lpstr>運用準備体制</vt:lpstr>
      <vt:lpstr>運用準備体制</vt:lpstr>
      <vt:lpstr>実運用体制</vt:lpstr>
      <vt:lpstr>注意事項・確認事項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2024-01-23T10:56:41Z</dcterms:created>
  <dcterms:modified xsi:type="dcterms:W3CDTF">2024-01-23T12:37:47Z</dcterms:modified>
</cp:coreProperties>
</file>